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85"/>
  </p:notesMasterIdLst>
  <p:handoutMasterIdLst>
    <p:handoutMasterId r:id="rId86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6" r:id="rId15"/>
    <p:sldId id="475" r:id="rId16"/>
    <p:sldId id="477" r:id="rId17"/>
    <p:sldId id="478" r:id="rId18"/>
    <p:sldId id="479" r:id="rId19"/>
    <p:sldId id="480" r:id="rId20"/>
    <p:sldId id="481" r:id="rId21"/>
    <p:sldId id="482" r:id="rId22"/>
    <p:sldId id="484" r:id="rId23"/>
    <p:sldId id="483" r:id="rId24"/>
    <p:sldId id="485" r:id="rId25"/>
    <p:sldId id="486" r:id="rId26"/>
    <p:sldId id="509" r:id="rId27"/>
    <p:sldId id="487" r:id="rId28"/>
    <p:sldId id="488" r:id="rId29"/>
    <p:sldId id="489" r:id="rId30"/>
    <p:sldId id="490" r:id="rId31"/>
    <p:sldId id="491" r:id="rId32"/>
    <p:sldId id="492" r:id="rId33"/>
    <p:sldId id="493" r:id="rId34"/>
    <p:sldId id="508" r:id="rId35"/>
    <p:sldId id="494" r:id="rId36"/>
    <p:sldId id="495" r:id="rId37"/>
    <p:sldId id="496" r:id="rId38"/>
    <p:sldId id="497" r:id="rId39"/>
    <p:sldId id="498" r:id="rId40"/>
    <p:sldId id="507" r:id="rId41"/>
    <p:sldId id="499" r:id="rId42"/>
    <p:sldId id="500" r:id="rId43"/>
    <p:sldId id="501" r:id="rId44"/>
    <p:sldId id="502" r:id="rId45"/>
    <p:sldId id="503" r:id="rId46"/>
    <p:sldId id="504" r:id="rId47"/>
    <p:sldId id="505" r:id="rId48"/>
    <p:sldId id="506" r:id="rId49"/>
    <p:sldId id="510" r:id="rId50"/>
    <p:sldId id="511" r:id="rId51"/>
    <p:sldId id="512" r:id="rId52"/>
    <p:sldId id="513" r:id="rId53"/>
    <p:sldId id="515" r:id="rId54"/>
    <p:sldId id="516" r:id="rId55"/>
    <p:sldId id="517" r:id="rId56"/>
    <p:sldId id="518" r:id="rId57"/>
    <p:sldId id="519" r:id="rId58"/>
    <p:sldId id="520" r:id="rId59"/>
    <p:sldId id="521" r:id="rId60"/>
    <p:sldId id="522" r:id="rId61"/>
    <p:sldId id="523" r:id="rId62"/>
    <p:sldId id="524" r:id="rId63"/>
    <p:sldId id="525" r:id="rId64"/>
    <p:sldId id="526" r:id="rId65"/>
    <p:sldId id="527" r:id="rId66"/>
    <p:sldId id="528" r:id="rId67"/>
    <p:sldId id="529" r:id="rId68"/>
    <p:sldId id="530" r:id="rId69"/>
    <p:sldId id="531" r:id="rId70"/>
    <p:sldId id="532" r:id="rId71"/>
    <p:sldId id="533" r:id="rId72"/>
    <p:sldId id="534" r:id="rId73"/>
    <p:sldId id="535" r:id="rId74"/>
    <p:sldId id="536" r:id="rId75"/>
    <p:sldId id="537" r:id="rId76"/>
    <p:sldId id="538" r:id="rId77"/>
    <p:sldId id="539" r:id="rId78"/>
    <p:sldId id="540" r:id="rId79"/>
    <p:sldId id="541" r:id="rId80"/>
    <p:sldId id="543" r:id="rId81"/>
    <p:sldId id="544" r:id="rId82"/>
    <p:sldId id="545" r:id="rId83"/>
    <p:sldId id="546" r:id="rId84"/>
  </p:sldIdLst>
  <p:sldSz cx="9144000" cy="6858000" type="screen4x3"/>
  <p:notesSz cx="9928225" cy="6797675"/>
  <p:custDataLst>
    <p:tags r:id="rId8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1212"/>
    <a:srgbClr val="F5FC9A"/>
    <a:srgbClr val="F8EDEC"/>
    <a:srgbClr val="ECCCCA"/>
    <a:srgbClr val="E6BAB8"/>
    <a:srgbClr val="E1AFAD"/>
    <a:srgbClr val="9BB8FF"/>
    <a:srgbClr val="BECCEC"/>
    <a:srgbClr val="6699FF"/>
    <a:srgbClr val="C1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68" autoAdjust="0"/>
    <p:restoredTop sz="94935" autoAdjust="0"/>
  </p:normalViewPr>
  <p:slideViewPr>
    <p:cSldViewPr>
      <p:cViewPr varScale="1">
        <p:scale>
          <a:sx n="79" d="100"/>
          <a:sy n="79" d="100"/>
        </p:scale>
        <p:origin x="138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viewProps" Target="view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theme" Target="theme/them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ags" Target="tags/tag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0308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21735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4643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1233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63882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00553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41941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2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756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1800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179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68986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79208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26509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62176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46169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94513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5856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25839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42596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6183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10382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54341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97493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661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37887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90011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0823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11411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909876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54376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76504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81562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421377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88349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18105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648627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8997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556286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16202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381548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272945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754061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3729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730028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510668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571982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9044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501045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696066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332955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70197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96401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217834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619533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28856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390992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3780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77260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014192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126427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216527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652059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152805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83970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966500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782641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7884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66556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" Target="../slides/slide17.xml"/><Relationship Id="rId7" Type="http://schemas.openxmlformats.org/officeDocument/2006/relationships/slide" Target="../slides/slide46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2.xml"/><Relationship Id="rId4" Type="http://schemas.openxmlformats.org/officeDocument/2006/relationships/slide" Target="../slides/slide2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6" y="44624"/>
            <a:ext cx="7848872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55046" y="692696"/>
            <a:ext cx="93879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12.1 - Overview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130046" y="692696"/>
            <a:ext cx="817675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12.2 – Group I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1983930" y="692696"/>
            <a:ext cx="969627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12.3 – Group VII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2989766" y="692696"/>
            <a:ext cx="88673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12.4</a:t>
            </a:r>
            <a:r>
              <a:rPr lang="en-GB" sz="9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Group o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6" action="ppaction://hlinksldjump"/>
          </p:cNvPr>
          <p:cNvSpPr/>
          <p:nvPr userDrawn="1"/>
        </p:nvSpPr>
        <p:spPr>
          <a:xfrm>
            <a:off x="3912706" y="691790"/>
            <a:ext cx="1559187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12.5 – Transition Elements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rId7" action="ppaction://hlinksldjump"/>
          </p:cNvPr>
          <p:cNvSpPr/>
          <p:nvPr userDrawn="1"/>
        </p:nvSpPr>
        <p:spPr>
          <a:xfrm>
            <a:off x="5508104" y="691790"/>
            <a:ext cx="1440160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12.6 – Across the Table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931399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Unit%2012/12.1%20&#8211;%20An%20Overview%20of%20the%20Periodic%20Table.docx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1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7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Unit%2012/12.2%20-%20The%20Alkali%20Metals.mp4" TargetMode="Externa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Unit%2012/12.2%20&#8211;%20Group%20I%20-%20The%20Alkali%20Metals.docx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Unit%2012/12.3%20-%20Group%207%20-%20The%20Halogens.mp4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10" Type="http://schemas.openxmlformats.org/officeDocument/2006/relationships/slide" Target="slide73.xml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7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7.png"/><Relationship Id="rId5" Type="http://schemas.openxmlformats.org/officeDocument/2006/relationships/hyperlink" Target="Unit%2012/12.3%20-%20Group%207%20-%20The%20Halogens.mp4" TargetMode="External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3.xml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12/12.3%20-%20Halogen%20halide%20displacement%20reactions.mp4" TargetMode="Externa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7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7.png"/><Relationship Id="rId5" Type="http://schemas.openxmlformats.org/officeDocument/2006/relationships/hyperlink" Target="Unit%2012/12.3%20-%20Group%207%20-%20The%20Halogens.mp4" TargetMode="External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Unit%2012/12.3%20&#8211;%20Group%20VII%20-%20The%20Halogens.docx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5.xml"/><Relationship Id="rId4" Type="http://schemas.openxmlformats.org/officeDocument/2006/relationships/image" Target="../media/image2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75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7.png"/><Relationship Id="rId5" Type="http://schemas.openxmlformats.org/officeDocument/2006/relationships/hyperlink" Target="Unit%2012/12.4%20-%20The%20Noble%20Gases.mp4" TargetMode="External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Unit%2012/12.4%20&#8211;%20Group%20o%20-%20The%20Noble%20Gases.docx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slide" Target="slide77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7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33.png"/><Relationship Id="rId5" Type="http://schemas.openxmlformats.org/officeDocument/2006/relationships/hyperlink" Target="Unit%2012/12.5%20-%20Transition%20elements.mp4" TargetMode="External"/><Relationship Id="rId4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Unit%2012/12.5%20&#8211;%20The%20Transition%20Elements.docx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9.xml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Unit%2012/12.6%20&#8211;%20Across%20The%20Periodic%20Table.docx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9.xml"/><Relationship Id="rId4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826276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</a:t>
            </a:r>
            <a:r>
              <a:rPr 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12 - </a:t>
            </a:r>
            <a:r>
              <a:rPr 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Periodic Table</a:t>
            </a:r>
            <a:endParaRPr lang="en-GB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8606"/>
            <a:ext cx="1678981" cy="16125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214318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224136"/>
                <a:gridCol w="1152128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12.1 – An Overview of the Periodic Table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316416" y="9418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653525"/>
            <a:ext cx="8800868" cy="494382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9512" y="1124744"/>
            <a:ext cx="398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C00000"/>
                </a:solidFill>
              </a:rPr>
              <a:t>What is the Periodic Table</a:t>
            </a:r>
            <a:endParaRPr lang="en-GB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5917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12.1 – An Overview of the Periodic Table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88224" y="1124744"/>
            <a:ext cx="2376264" cy="5324535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numbers</a:t>
            </a:r>
          </a:p>
          <a:p>
            <a:pPr>
              <a:tabLst>
                <a:tab pos="2420938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two numbers beside a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symbol tell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about the particles in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nucleus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its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atoms: nucleon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</a:p>
          <a:p>
            <a:pPr>
              <a:tabLst>
                <a:tab pos="2420938" algn="l"/>
              </a:tabLst>
            </a:pP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Symbol proton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nucleon number is the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number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particles in the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nucleus (protons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neutrons)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proton number is the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protons.</a:t>
            </a:r>
          </a:p>
          <a:p>
            <a:pPr>
              <a:tabLst>
                <a:tab pos="2420938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numbers are for the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isotope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each element.</a:t>
            </a:r>
            <a:endParaRPr lang="en-GB" sz="17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 rot="1078849">
            <a:off x="8681651" y="961247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75841"/>
            <a:ext cx="6408712" cy="5384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met the Periodic Table briefly in Chapter 3. Let’s review its key points.</a:t>
            </a:r>
          </a:p>
          <a:p>
            <a:pPr marL="541338" indent="-269875"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</a:pP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Periodic Table is a way of classifying the elements.</a:t>
            </a:r>
          </a:p>
          <a:p>
            <a:pPr marL="541338" indent="-269875"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</a:pP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shows them in order of their proton </a:t>
            </a: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number.</a:t>
            </a:r>
            <a:b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Lithium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3 protons, beryllium has 4, boron has 5, and so on</a:t>
            </a: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proton number is the </a:t>
            </a:r>
            <a:r>
              <a:rPr lang="en-US" sz="181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lower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beside each symbol.)</a:t>
            </a:r>
          </a:p>
          <a:p>
            <a:pPr marL="541338" indent="-269875"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</a:pP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arranged by proton number, the elements show </a:t>
            </a:r>
            <a:r>
              <a:rPr lang="en-US" sz="181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periodicity</a:t>
            </a: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elements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similar properties appear at regular </a:t>
            </a: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intervals.</a:t>
            </a:r>
            <a:b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similar elements are arranged in columns.</a:t>
            </a:r>
          </a:p>
          <a:p>
            <a:pPr marL="541338" indent="-269875"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</a:pP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columns numbered 0 to VII. The elements in these </a:t>
            </a: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 families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 </a:t>
            </a:r>
            <a:r>
              <a:rPr lang="en-US" sz="181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groups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Look where Group 0 is.</a:t>
            </a:r>
          </a:p>
          <a:p>
            <a:pPr marL="541338" indent="-269875"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</a:pP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rows are called </a:t>
            </a:r>
            <a:r>
              <a:rPr lang="en-US" sz="181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periods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They are numbered 0 to 7.</a:t>
            </a:r>
          </a:p>
          <a:p>
            <a:pPr marL="541338" indent="-269875"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</a:pP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heavy zig-zag line above separates </a:t>
            </a:r>
            <a:r>
              <a:rPr lang="en-US" sz="181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metals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181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non-metals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1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</a:t>
            </a:r>
            <a:r>
              <a:rPr lang="en-US" sz="181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non-metals to the right (except for hydrogen).</a:t>
            </a:r>
            <a:endParaRPr lang="en-GB" sz="181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316416" y="23099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12.1 – An Overview of the Periodic Table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52120" y="1124744"/>
            <a:ext cx="3312368" cy="2354491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Groups with special names</a:t>
            </a:r>
          </a:p>
          <a:p>
            <a:pPr>
              <a:tabLst>
                <a:tab pos="2420938" algn="l"/>
              </a:tabLst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I: </a:t>
            </a:r>
            <a:r>
              <a:rPr lang="en-US" sz="21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alkali metals</a:t>
            </a:r>
          </a:p>
          <a:p>
            <a:pPr>
              <a:tabLst>
                <a:tab pos="2420938" algn="l"/>
              </a:tabLst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II: </a:t>
            </a:r>
            <a:r>
              <a:rPr lang="en-US" sz="21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alkaline earth metals</a:t>
            </a:r>
          </a:p>
          <a:p>
            <a:pPr>
              <a:tabLst>
                <a:tab pos="2420938" algn="l"/>
              </a:tabLst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VII: </a:t>
            </a:r>
            <a:r>
              <a:rPr lang="en-US" sz="21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halogens</a:t>
            </a:r>
          </a:p>
          <a:p>
            <a:pPr>
              <a:tabLst>
                <a:tab pos="2420938" algn="l"/>
              </a:tabLst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0: </a:t>
            </a:r>
            <a:r>
              <a:rPr lang="en-US" sz="21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noble gases</a:t>
            </a:r>
            <a:endParaRPr lang="en-GB" sz="21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 rot="1078849">
            <a:off x="8681651" y="961247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4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about the groups</a:t>
            </a:r>
          </a:p>
          <a:p>
            <a:pPr marL="439738" indent="-439738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number is the same as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outer-shell electrons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atoms, except for Group 0. In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the atoms have one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outer </a:t>
            </a:r>
            <a:b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 electron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 Group II they have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so on.</a:t>
            </a:r>
          </a:p>
          <a:p>
            <a:pPr marL="439738" indent="-439738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outer-shell electrons are also called 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valency electrons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And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are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important: they dictate how an element behaves.</a:t>
            </a:r>
          </a:p>
          <a:p>
            <a:pPr marL="439738" indent="-439738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elements in a group have similar reactions, because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have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same number of valency electrons.</a:t>
            </a:r>
          </a:p>
          <a:p>
            <a:pPr marL="439738" indent="-439738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atoms of the Group 0 elements have a very stable arrangement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electrons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their outer shells. This makes them 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unreactive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316416" y="439820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2428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12.1 – An Overview of the Periodic Table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5"/>
            <a:ext cx="8784976" cy="547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about the </a:t>
            </a:r>
            <a:r>
              <a:rPr lang="en-US" sz="184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Periods</a:t>
            </a:r>
            <a:endParaRPr lang="en-US" sz="184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period number tell you the number of electron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shells </a:t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atoms. So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elements of Period 2,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atoms </a:t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electron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shells.</a:t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 3 they have three, and so on.</a:t>
            </a:r>
          </a:p>
          <a:p>
            <a:pPr>
              <a:buClr>
                <a:srgbClr val="C00000"/>
              </a:buClr>
            </a:pPr>
            <a:r>
              <a:rPr lang="en-US" sz="1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metals and non-metals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again at the table. The metals are to the left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zig-zag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line. There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far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metals than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non-metals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 over 80% of the elements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metals.</a:t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Metals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non-metals have very different properties.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 3.5 for more.</a:t>
            </a:r>
          </a:p>
          <a:p>
            <a:pPr>
              <a:buClr>
                <a:srgbClr val="C00000"/>
              </a:buClr>
            </a:pPr>
            <a:r>
              <a:rPr lang="en-US" sz="1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Hydrogen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hydrogen in the table. It sits alone. That is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has one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outer electron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forms a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 (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84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the Group I metals –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unlike </a:t>
            </a:r>
            <a:b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 gas, and usually reacts like a non-metal.</a:t>
            </a:r>
          </a:p>
          <a:p>
            <a:pPr>
              <a:buClr>
                <a:srgbClr val="C00000"/>
              </a:buClr>
            </a:pPr>
            <a:r>
              <a:rPr lang="en-US" sz="1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transition elements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transition elements, in the block in the middle of the Periodic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Table, are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metals. There is more about these in Unit 12.5.</a:t>
            </a:r>
            <a:endParaRPr lang="en-GB" sz="184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22"/>
          <a:stretch/>
        </p:blipFill>
        <p:spPr>
          <a:xfrm>
            <a:off x="6642803" y="1124744"/>
            <a:ext cx="2321685" cy="318811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42802" y="4302761"/>
            <a:ext cx="24839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 world-famous structure,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made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iron. Find iron in the Periodic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Table. Which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block is it in?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26229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8690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12.1 – An Overview of the Periodic Table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5"/>
            <a:ext cx="6463290" cy="547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84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Artificial </a:t>
            </a:r>
            <a:r>
              <a:rPr lang="en-US" sz="1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of the elements in the Periodic Table are artificial: they have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been created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lab. Most of these are in the lowest block. They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 neptunium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(Np) to lawrencium (</a:t>
            </a:r>
            <a:r>
              <a:rPr lang="en-US" sz="184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Lr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in the bottom row. These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artificial elements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radioactive, and their atoms break down very quickly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is why they are not found in nature.)</a:t>
            </a:r>
          </a:p>
          <a:p>
            <a:pPr>
              <a:buClr>
                <a:srgbClr val="C00000"/>
              </a:buClr>
            </a:pPr>
            <a:r>
              <a:rPr lang="en-US" sz="18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Patterns and trends in the Periodic Table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you saw, the elements in a group behave in a similar way. But they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show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trends.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you go down Group I, the elements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become more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reactive. Down Group VII, they become less reactive.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a period there is another trend: a change from metal to non-metal.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Period 2, only sodium, magnesium, and aluminium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metals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 rest are non-metals.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if you know where an element is, in the Periodic Table, you can use </a:t>
            </a:r>
            <a:r>
              <a:rPr lang="en-US" sz="184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patterns </a:t>
            </a:r>
            <a:r>
              <a:rPr lang="en-US" sz="184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trends to predict how it will behave.</a:t>
            </a:r>
            <a:endParaRPr lang="en-GB" sz="184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42802" y="3534107"/>
            <a:ext cx="22853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Aluminium is used for drinks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cans. How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many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valency electrons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2802" y="1120388"/>
            <a:ext cx="2321686" cy="2330287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5703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53775"/>
            <a:ext cx="8699936" cy="5349157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50" dirty="0" smtClean="0"/>
              <a:t>Use </a:t>
            </a:r>
            <a:r>
              <a:rPr lang="en-US" sz="2450" dirty="0"/>
              <a:t>the Periodic Table to find the names </a:t>
            </a:r>
            <a:r>
              <a:rPr lang="en-US" sz="2450" dirty="0" smtClean="0"/>
              <a:t>of:</a:t>
            </a:r>
            <a:br>
              <a:rPr lang="en-US" sz="2450" dirty="0" smtClean="0"/>
            </a:br>
            <a:r>
              <a:rPr lang="en-US" sz="2450" dirty="0" smtClean="0"/>
              <a:t>a </a:t>
            </a:r>
            <a:r>
              <a:rPr lang="en-US" sz="2450" dirty="0"/>
              <a:t>three metals in common use around </a:t>
            </a:r>
            <a:r>
              <a:rPr lang="en-US" sz="2450" dirty="0" smtClean="0"/>
              <a:t>you</a:t>
            </a:r>
            <a:br>
              <a:rPr lang="en-US" sz="2450" dirty="0" smtClean="0"/>
            </a:br>
            <a:r>
              <a:rPr lang="en-US" sz="2450" dirty="0" smtClean="0"/>
              <a:t>b </a:t>
            </a:r>
            <a:r>
              <a:rPr lang="en-US" sz="2450" dirty="0"/>
              <a:t>two non-metals that you breathe in.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50" dirty="0" smtClean="0"/>
              <a:t>Using </a:t>
            </a:r>
            <a:r>
              <a:rPr lang="en-US" sz="2450" dirty="0"/>
              <a:t>only the Periodic Table to help you, write </a:t>
            </a:r>
            <a:r>
              <a:rPr lang="en-US" sz="2450" dirty="0" smtClean="0"/>
              <a:t>down everything </a:t>
            </a:r>
            <a:r>
              <a:rPr lang="en-US" sz="2450" dirty="0"/>
              <a:t>you can about: </a:t>
            </a:r>
            <a:r>
              <a:rPr lang="en-US" sz="2450" dirty="0" smtClean="0"/>
              <a:t>	</a:t>
            </a:r>
            <a:r>
              <a:rPr lang="en-US" sz="2450" b="1" dirty="0" smtClean="0"/>
              <a:t>a</a:t>
            </a:r>
            <a:r>
              <a:rPr lang="en-US" sz="2450" dirty="0" smtClean="0"/>
              <a:t> </a:t>
            </a:r>
            <a:r>
              <a:rPr lang="en-US" sz="2450" dirty="0"/>
              <a:t>nitrogen </a:t>
            </a:r>
            <a:r>
              <a:rPr lang="en-US" sz="2450" dirty="0" smtClean="0"/>
              <a:t>	</a:t>
            </a:r>
            <a:r>
              <a:rPr lang="en-US" sz="2450" b="1" dirty="0" smtClean="0"/>
              <a:t>b</a:t>
            </a:r>
            <a:r>
              <a:rPr lang="en-US" sz="2450" dirty="0" smtClean="0"/>
              <a:t> </a:t>
            </a:r>
            <a:r>
              <a:rPr lang="en-US" sz="2450" dirty="0"/>
              <a:t>magnesium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50" dirty="0" smtClean="0"/>
              <a:t>Only </a:t>
            </a:r>
            <a:r>
              <a:rPr lang="en-US" sz="2450" dirty="0"/>
              <a:t>two groups in the table are completely </a:t>
            </a:r>
            <a:r>
              <a:rPr lang="en-US" sz="2450" dirty="0" smtClean="0"/>
              <a:t>non-metal. Which </a:t>
            </a:r>
            <a:r>
              <a:rPr lang="en-US" sz="2450" dirty="0"/>
              <a:t>two?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50" dirty="0" smtClean="0"/>
              <a:t>Name </a:t>
            </a:r>
            <a:r>
              <a:rPr lang="en-US" sz="2450" dirty="0"/>
              <a:t>three elements that are likely to react in a </a:t>
            </a:r>
            <a:r>
              <a:rPr lang="en-US" sz="2450" dirty="0" smtClean="0"/>
              <a:t>similar way </a:t>
            </a:r>
            <a:r>
              <a:rPr lang="en-US" sz="2450" dirty="0"/>
              <a:t>to: </a:t>
            </a:r>
            <a:r>
              <a:rPr lang="en-US" sz="2450" dirty="0" smtClean="0"/>
              <a:t>		</a:t>
            </a:r>
            <a:r>
              <a:rPr lang="en-US" sz="2450" b="1" dirty="0" smtClean="0"/>
              <a:t>a</a:t>
            </a:r>
            <a:r>
              <a:rPr lang="en-US" sz="2450" dirty="0" smtClean="0"/>
              <a:t> </a:t>
            </a:r>
            <a:r>
              <a:rPr lang="en-US" sz="2450" dirty="0"/>
              <a:t>sodium </a:t>
            </a:r>
            <a:r>
              <a:rPr lang="en-US" sz="2450" dirty="0" smtClean="0"/>
              <a:t>	</a:t>
            </a:r>
            <a:r>
              <a:rPr lang="en-US" sz="2450" b="1" dirty="0" smtClean="0"/>
              <a:t>b</a:t>
            </a:r>
            <a:r>
              <a:rPr lang="en-US" sz="2450" dirty="0" smtClean="0"/>
              <a:t> </a:t>
            </a:r>
            <a:r>
              <a:rPr lang="en-US" sz="2450" dirty="0"/>
              <a:t>fluorine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50" dirty="0" smtClean="0"/>
              <a:t>Which </a:t>
            </a:r>
            <a:r>
              <a:rPr lang="en-US" sz="2450" dirty="0"/>
              <a:t>is likely to be more reactive, oxygen or </a:t>
            </a:r>
            <a:r>
              <a:rPr lang="en-US" sz="2450" dirty="0" smtClean="0"/>
              <a:t>krypton? Why</a:t>
            </a:r>
            <a:r>
              <a:rPr lang="en-US" sz="2450" dirty="0"/>
              <a:t>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50" dirty="0" smtClean="0"/>
              <a:t>Which </a:t>
            </a:r>
            <a:r>
              <a:rPr lang="en-US" sz="2450" dirty="0"/>
              <a:t>element is named </a:t>
            </a:r>
            <a:r>
              <a:rPr lang="en-US" sz="2450" dirty="0" smtClean="0"/>
              <a:t>after:</a:t>
            </a:r>
            <a:br>
              <a:rPr lang="en-US" sz="2450" dirty="0" smtClean="0"/>
            </a:br>
            <a:r>
              <a:rPr lang="en-US" sz="2450" b="1" dirty="0" smtClean="0"/>
              <a:t>a</a:t>
            </a:r>
            <a:r>
              <a:rPr lang="en-US" sz="2450" dirty="0" smtClean="0"/>
              <a:t> </a:t>
            </a:r>
            <a:r>
              <a:rPr lang="en-US" sz="2450" dirty="0"/>
              <a:t>Europe? </a:t>
            </a:r>
            <a:r>
              <a:rPr lang="en-US" sz="2450" dirty="0" smtClean="0"/>
              <a:t>	</a:t>
            </a:r>
            <a:r>
              <a:rPr lang="en-US" sz="2450" b="1" dirty="0" smtClean="0"/>
              <a:t>b</a:t>
            </a:r>
            <a:r>
              <a:rPr lang="en-US" sz="2450" dirty="0" smtClean="0"/>
              <a:t> </a:t>
            </a:r>
            <a:r>
              <a:rPr lang="en-US" sz="2450" dirty="0"/>
              <a:t>Dmitri Mendeleev? </a:t>
            </a:r>
            <a:r>
              <a:rPr lang="en-US" sz="2450" dirty="0" smtClean="0"/>
              <a:t>	</a:t>
            </a:r>
            <a:r>
              <a:rPr lang="en-US" sz="2450" b="1" dirty="0" smtClean="0"/>
              <a:t>c</a:t>
            </a:r>
            <a:r>
              <a:rPr lang="en-US" sz="2450" dirty="0" smtClean="0"/>
              <a:t> </a:t>
            </a:r>
            <a:r>
              <a:rPr lang="en-US" sz="2450" dirty="0"/>
              <a:t>America?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50" dirty="0" smtClean="0"/>
              <a:t>Chemists </a:t>
            </a:r>
            <a:r>
              <a:rPr lang="en-US" sz="2450" dirty="0"/>
              <a:t>consider the Periodic Table very useful. Why?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497426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12.1 – An Overview of the Periodic Table</a:t>
            </a:r>
            <a:endParaRPr lang="en-GB" sz="3400" b="1" dirty="0" smtClean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422108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554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12.2 – </a:t>
            </a:r>
            <a:r>
              <a:rPr lang="en-US" sz="4000" dirty="0"/>
              <a:t>Group I: </a:t>
            </a:r>
            <a:r>
              <a:rPr lang="en-US" sz="4000" dirty="0" smtClean="0"/>
              <a:t>The Alkali Metals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5"/>
            <a:ext cx="618742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they?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alkali metals are in Group I in the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Periodic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Table: lithium,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sodium, potassium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rubidium, </a:t>
            </a:r>
            <a:r>
              <a:rPr lang="en-US" sz="21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caesium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francium. Only the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 of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are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 to keep in the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lab. The rest are violently reactive.</a:t>
            </a:r>
          </a:p>
          <a:p>
            <a:pPr>
              <a:buClr>
                <a:srgbClr val="C00000"/>
              </a:buClr>
            </a:pPr>
            <a:r>
              <a:rPr lang="en-US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physical properties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alkali metals are not typical metals.</a:t>
            </a:r>
          </a:p>
          <a:p>
            <a:pPr marL="627063" indent="-2714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metals, they are good conductors of heat and electricity.</a:t>
            </a:r>
          </a:p>
          <a:p>
            <a:pPr marL="627063" indent="-2714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are softer than most other metals. You can cut them with a knife.</a:t>
            </a:r>
          </a:p>
          <a:p>
            <a:pPr marL="627063" indent="-2714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‘lighter’ than most other metals – they have </a:t>
            </a:r>
            <a:r>
              <a:rPr lang="en-US" sz="21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</a:t>
            </a:r>
            <a:r>
              <a:rPr lang="en-US" sz="21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So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float on water – while reacting with it.</a:t>
            </a:r>
          </a:p>
          <a:p>
            <a:pPr marL="627063" indent="-2714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low melting and boiling points, compared with most metals.</a:t>
            </a: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66934" y="6063904"/>
            <a:ext cx="2561208" cy="531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piece of sodium, cut with a knife.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30" r="10748"/>
          <a:stretch/>
        </p:blipFill>
        <p:spPr>
          <a:xfrm>
            <a:off x="6394902" y="3861048"/>
            <a:ext cx="2541616" cy="20312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136" y="1124744"/>
            <a:ext cx="3168352" cy="1080121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16416" y="23488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7800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531516"/>
              </p:ext>
            </p:extLst>
          </p:nvPr>
        </p:nvGraphicFramePr>
        <p:xfrm>
          <a:off x="200555" y="2204864"/>
          <a:ext cx="8763932" cy="360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7149"/>
                <a:gridCol w="2952328"/>
                <a:gridCol w="2304256"/>
                <a:gridCol w="1800199"/>
              </a:tblGrid>
              <a:tr h="600067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metal is silvery and..</a:t>
                      </a:r>
                      <a:endParaRPr kumimoji="0" lang="en-GB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Density in g / cm</a:t>
                      </a:r>
                      <a:r>
                        <a:rPr kumimoji="0" lang="en-GB" b="1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b="1" kern="120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Melts at /</a:t>
                      </a:r>
                      <a:r>
                        <a:rPr kumimoji="0" lang="en-GB" b="1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lithium, Li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soft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sodium, Na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little softer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potassium, K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softer still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0.86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rubidium, </a:t>
                      </a:r>
                      <a:r>
                        <a:rPr kumimoji="0"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even softer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caesium, Cs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softest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1.88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Down Arrow 7"/>
          <p:cNvSpPr/>
          <p:nvPr/>
        </p:nvSpPr>
        <p:spPr>
          <a:xfrm>
            <a:off x="3563888" y="2996952"/>
            <a:ext cx="1172116" cy="2592288"/>
          </a:xfrm>
          <a:prstGeom prst="downArrow">
            <a:avLst/>
          </a:prstGeom>
          <a:gradFill flip="none" rotWithShape="1">
            <a:gsLst>
              <a:gs pos="0">
                <a:srgbClr val="0070C0"/>
              </a:gs>
              <a:gs pos="54000">
                <a:srgbClr val="6699FF">
                  <a:tint val="44500"/>
                  <a:satMod val="160000"/>
                </a:srgbClr>
              </a:gs>
              <a:gs pos="100000">
                <a:srgbClr val="6699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12.2 – </a:t>
            </a:r>
            <a:r>
              <a:rPr lang="en-US" sz="4000" dirty="0"/>
              <a:t>Group I: </a:t>
            </a:r>
            <a:r>
              <a:rPr lang="en-US" sz="4000" dirty="0" smtClean="0"/>
              <a:t>The Alkali Metals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878497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in their physical properties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any family, the alkali metals are all a little different. Look at this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table: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GB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GB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GB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So there is an overall increase or decrease for each property, as you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go down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the table. This kind of pattern is called a trend.</a:t>
            </a: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4056316"/>
            <a:ext cx="1172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Softness</a:t>
            </a:r>
          </a:p>
          <a:p>
            <a:pPr algn="ctr"/>
            <a:r>
              <a:rPr lang="en-GB" dirty="0" smtClean="0"/>
              <a:t>increases</a:t>
            </a:r>
            <a:endParaRPr lang="en-GB" dirty="0"/>
          </a:p>
        </p:txBody>
      </p:sp>
      <p:sp>
        <p:nvSpPr>
          <p:cNvPr id="14" name="Down Arrow 13"/>
          <p:cNvSpPr/>
          <p:nvPr/>
        </p:nvSpPr>
        <p:spPr>
          <a:xfrm>
            <a:off x="7720364" y="3068960"/>
            <a:ext cx="1172116" cy="2592288"/>
          </a:xfrm>
          <a:prstGeom prst="downArrow">
            <a:avLst/>
          </a:prstGeom>
          <a:gradFill>
            <a:gsLst>
              <a:gs pos="0">
                <a:srgbClr val="00B050"/>
              </a:gs>
              <a:gs pos="32000">
                <a:srgbClr val="92D050"/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7668344" y="3917817"/>
            <a:ext cx="131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Melting point</a:t>
            </a:r>
          </a:p>
          <a:p>
            <a:pPr algn="ctr"/>
            <a:r>
              <a:rPr lang="en-GB" dirty="0" smtClean="0"/>
              <a:t>decreases</a:t>
            </a:r>
            <a:endParaRPr lang="en-GB" dirty="0"/>
          </a:p>
        </p:txBody>
      </p:sp>
      <p:sp>
        <p:nvSpPr>
          <p:cNvPr id="13" name="Down Arrow 12"/>
          <p:cNvSpPr/>
          <p:nvPr/>
        </p:nvSpPr>
        <p:spPr>
          <a:xfrm>
            <a:off x="5848156" y="3068960"/>
            <a:ext cx="1172116" cy="2592288"/>
          </a:xfrm>
          <a:prstGeom prst="downArrow">
            <a:avLst/>
          </a:prstGeom>
          <a:gradFill>
            <a:gsLst>
              <a:gs pos="0">
                <a:srgbClr val="FFC000"/>
              </a:gs>
              <a:gs pos="42000">
                <a:srgbClr val="FFFF00"/>
              </a:gs>
              <a:gs pos="100000">
                <a:srgbClr val="F5FC9A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833234" y="4005065"/>
            <a:ext cx="1172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Density</a:t>
            </a:r>
          </a:p>
          <a:p>
            <a:pPr algn="ctr"/>
            <a:r>
              <a:rPr lang="en-GB" dirty="0" smtClean="0"/>
              <a:t>increases</a:t>
            </a:r>
            <a:endParaRPr lang="en-GB" dirty="0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8316416" y="9418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638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12.2 – </a:t>
            </a:r>
            <a:r>
              <a:rPr lang="en-US" sz="4000" dirty="0"/>
              <a:t>Group I: </a:t>
            </a:r>
            <a:r>
              <a:rPr lang="en-US" sz="4000" dirty="0" smtClean="0"/>
              <a:t>The Alkali Metals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5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chemical properties</a:t>
            </a:r>
          </a:p>
          <a:p>
            <a:pPr marL="355600" indent="-3556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compare the reactions of lithium, sodium, and potassium, in the lab.</a:t>
            </a:r>
          </a:p>
          <a:p>
            <a:pPr marL="711200" indent="-355600">
              <a:buClr>
                <a:srgbClr val="C00000"/>
              </a:buClr>
              <a:buFont typeface="+mj-lt"/>
              <a:buAutoNum type="arabicPeriod"/>
            </a:pPr>
            <a:r>
              <a:rPr lang="en-US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Reaction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 react violently with water, giving hydrogen and a hydroxide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>
              <a:buClr>
                <a:srgbClr val="C0000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>
              <a:buClr>
                <a:srgbClr val="C00000"/>
              </a:buClr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>
              <a:buClr>
                <a:srgbClr val="C00000"/>
              </a:buClr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>
              <a:buClr>
                <a:srgbClr val="C00000"/>
              </a:buClr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>
              <a:buClr>
                <a:srgbClr val="C00000"/>
              </a:buClr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>
              <a:buClr>
                <a:srgbClr val="C00000"/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Note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trend in reactivity. For sodium the reaction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is: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+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hydroxide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hydrogen</a:t>
            </a:r>
          </a:p>
          <a:p>
            <a:pPr marL="355600">
              <a:buClr>
                <a:srgbClr val="C00000"/>
              </a:buClr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Sodium hydroxide is an alkali, so the indicator changes colour.</a:t>
            </a:r>
          </a:p>
          <a:p>
            <a:pPr marL="355600">
              <a:buClr>
                <a:srgbClr val="C00000"/>
              </a:buClr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alkali metals react vigorously with water. Hydrogen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bubbles off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, leaving solutions of their hydroxides, which are alkalis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898063"/>
              </p:ext>
            </p:extLst>
          </p:nvPr>
        </p:nvGraphicFramePr>
        <p:xfrm>
          <a:off x="251520" y="2492896"/>
          <a:ext cx="8640960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443326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Experiment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What you See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76954">
                <a:tc>
                  <a:txBody>
                    <a:bodyPr/>
                    <a:lstStyle/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lithium floats and fizzes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shoots across </a:t>
                      </a:r>
                      <a:b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water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potassium melts with the </a:t>
                      </a:r>
                      <a:b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heat of the reaction, and </a:t>
                      </a:r>
                      <a:b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hydrogen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catches fire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3066932"/>
            <a:ext cx="4110540" cy="1595372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>
            <a:off x="7812360" y="3066932"/>
            <a:ext cx="1028100" cy="1595372"/>
          </a:xfrm>
          <a:prstGeom prst="downArrow">
            <a:avLst/>
          </a:prstGeom>
          <a:gradFill flip="none" rotWithShape="1">
            <a:gsLst>
              <a:gs pos="0">
                <a:srgbClr val="C00000"/>
              </a:gs>
              <a:gs pos="38000">
                <a:srgbClr val="FF0000"/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7570070" y="3284984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Increasing</a:t>
            </a:r>
          </a:p>
          <a:p>
            <a:pPr algn="ctr"/>
            <a:r>
              <a:rPr lang="en-GB" b="1" dirty="0" smtClean="0"/>
              <a:t>reactivity</a:t>
            </a:r>
            <a:endParaRPr lang="en-GB" b="1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16416" y="511828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7505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12.2 – </a:t>
            </a:r>
            <a:r>
              <a:rPr lang="en-US" sz="4000" dirty="0"/>
              <a:t>Group I: </a:t>
            </a:r>
            <a:r>
              <a:rPr lang="en-US" sz="4000" dirty="0" smtClean="0"/>
              <a:t>The Alkali Metals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5"/>
            <a:ext cx="66247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16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</a:t>
            </a:r>
            <a:r>
              <a:rPr lang="en-US" sz="216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chemical properties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</a:pPr>
            <a:r>
              <a:rPr lang="en-US" sz="216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Reaction </a:t>
            </a:r>
            <a:r>
              <a:rPr lang="en-US" sz="216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chlorine</a:t>
            </a:r>
          </a:p>
          <a:p>
            <a:pPr marL="811213" indent="-355600">
              <a:buClr>
                <a:srgbClr val="C00000"/>
              </a:buClr>
            </a:pPr>
            <a:r>
              <a:rPr lang="en-US" sz="21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heat the three metals, and plunge them into gas jars of </a:t>
            </a:r>
            <a:r>
              <a:rPr lang="en-US" sz="21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chlorine, they </a:t>
            </a:r>
            <a:r>
              <a:rPr lang="en-US" sz="21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burst into flame. They burn brightly, forming chlorides. </a:t>
            </a:r>
            <a:r>
              <a:rPr lang="en-US" sz="21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E.g.:</a:t>
            </a:r>
            <a:endParaRPr lang="en-US" sz="216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2813" lvl="1">
              <a:buClr>
                <a:srgbClr val="C00000"/>
              </a:buClr>
            </a:pPr>
            <a:r>
              <a:rPr lang="en-US" sz="21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</a:t>
            </a:r>
            <a:r>
              <a:rPr lang="en-US" sz="21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1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chlorine </a:t>
            </a:r>
            <a:r>
              <a:rPr lang="en-US" sz="21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21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chloride</a:t>
            </a:r>
          </a:p>
          <a:p>
            <a:pPr lvl="1" indent="-457200">
              <a:buClr>
                <a:srgbClr val="C00000"/>
              </a:buClr>
              <a:buFont typeface="+mj-lt"/>
              <a:buAutoNum type="arabicPeriod" startAt="3"/>
            </a:pPr>
            <a:r>
              <a:rPr lang="en-US" sz="216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Reaction </a:t>
            </a:r>
            <a:r>
              <a:rPr lang="en-US" sz="216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oxygen</a:t>
            </a:r>
          </a:p>
          <a:p>
            <a:pPr marL="455613">
              <a:buClr>
                <a:srgbClr val="C00000"/>
              </a:buClr>
            </a:pPr>
            <a:r>
              <a:rPr lang="en-US" sz="21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three metals also burst into flame when you heat them and </a:t>
            </a:r>
            <a:r>
              <a:rPr lang="en-US" sz="21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plunge them </a:t>
            </a:r>
            <a:r>
              <a:rPr lang="en-US" sz="21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gas jars of oxygen. They burn fiercely to form oxides. </a:t>
            </a:r>
            <a:r>
              <a:rPr lang="en-US" sz="21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dissolve </a:t>
            </a:r>
            <a:r>
              <a:rPr lang="en-US" sz="21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water to give alkaline solutions.</a:t>
            </a:r>
          </a:p>
          <a:p>
            <a:pPr marL="455613">
              <a:buClr>
                <a:srgbClr val="C00000"/>
              </a:buClr>
            </a:pPr>
            <a:r>
              <a:rPr lang="en-US" sz="21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same trend in reactivity is shown in all three reactions. Each </a:t>
            </a:r>
            <a:r>
              <a:rPr lang="en-US" sz="21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time, lithium </a:t>
            </a:r>
            <a:r>
              <a:rPr lang="en-US" sz="21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least reactive of the three elements, and potassium the most:</a:t>
            </a:r>
          </a:p>
          <a:p>
            <a:pPr marL="455613">
              <a:buClr>
                <a:srgbClr val="C00000"/>
              </a:buClr>
            </a:pPr>
            <a:r>
              <a:rPr lang="en-US" sz="216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Reactivity increases as you go down Group I.</a:t>
            </a:r>
            <a:endParaRPr lang="en-US" sz="216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05" r="19903"/>
          <a:stretch/>
        </p:blipFill>
        <p:spPr>
          <a:xfrm>
            <a:off x="6876256" y="1179503"/>
            <a:ext cx="1944216" cy="338652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804248" y="4638035"/>
            <a:ext cx="20882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Lithium, sodium, and potassium </a:t>
            </a:r>
            <a:r>
              <a:rPr lang="en-US" dirty="0" smtClean="0">
                <a:latin typeface="FrutigerLTStd-Light"/>
              </a:rPr>
              <a:t>are stored </a:t>
            </a:r>
            <a:r>
              <a:rPr lang="en-US" dirty="0">
                <a:latin typeface="FrutigerLTStd-Light"/>
              </a:rPr>
              <a:t>under oil in the lab, to </a:t>
            </a:r>
            <a:r>
              <a:rPr lang="en-US" dirty="0" smtClean="0">
                <a:latin typeface="FrutigerLTStd-Light"/>
              </a:rPr>
              <a:t>prevent reaction </a:t>
            </a:r>
            <a:r>
              <a:rPr lang="en-US" dirty="0">
                <a:latin typeface="FrutigerLTStd-Light"/>
              </a:rPr>
              <a:t>with oxygen and water.</a:t>
            </a:r>
            <a:endParaRPr lang="en-GB" dirty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443711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41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12.2 – </a:t>
            </a:r>
            <a:r>
              <a:rPr lang="en-US" sz="4000" dirty="0"/>
              <a:t>Group I: </a:t>
            </a:r>
            <a:r>
              <a:rPr lang="en-US" sz="4000" dirty="0" smtClean="0"/>
              <a:t>The Alkali Metals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5"/>
            <a:ext cx="6480720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they react in a similar way?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alkali metals react in a similar way. Why? Because they have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same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valency (outer-shell) electrons: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Atoms with the same number of valency electrons react in a similar way.</a:t>
            </a:r>
          </a:p>
          <a:p>
            <a:pPr>
              <a:buClr>
                <a:srgbClr val="C00000"/>
              </a:buClr>
            </a:pPr>
            <a:r>
              <a:rPr lang="en-US" sz="1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are they so reactive?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alkali metals are the most reactive of all the metals.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Why? Because they need to lose only one electron, to gain a stable outer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shell. So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have a strong drive to react with other elements and compounds,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give up this electron. They become </a:t>
            </a:r>
            <a:r>
              <a:rPr lang="en-U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ions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 compounds they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 are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ionic.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chloride is made up of the ions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190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en-US" sz="190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alkali metals form ionic compounds, in which the metal ion </a:t>
            </a:r>
            <a:r>
              <a:rPr lang="en-US" sz="19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a </a:t>
            </a:r>
            <a:r>
              <a:rPr lang="en-US" sz="1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of </a:t>
            </a:r>
            <a:r>
              <a:rPr lang="en-US" sz="19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1+. </a:t>
            </a:r>
            <a:r>
              <a:rPr lang="en-US" sz="1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compounds are white solids. They dissolve </a:t>
            </a:r>
            <a:r>
              <a:rPr lang="en-US" sz="19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water </a:t>
            </a:r>
            <a:r>
              <a:rPr lang="en-US" sz="1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give </a:t>
            </a:r>
            <a:r>
              <a:rPr lang="en-US" sz="19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1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  <a:endParaRPr lang="en-US" sz="1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55776" y="1124744"/>
            <a:ext cx="2308712" cy="4461221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68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does reactivity </a:t>
            </a:r>
            <a:r>
              <a:rPr lang="en-US" sz="168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down </a:t>
            </a:r>
            <a:r>
              <a:rPr lang="en-US" sz="168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I?</a:t>
            </a:r>
          </a:p>
          <a:p>
            <a:pPr>
              <a:tabLst>
                <a:tab pos="2420938" algn="l"/>
              </a:tabLst>
            </a:pP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reactions, the Group I atoms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lose their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outer electron, to gain a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stable outer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shell.</a:t>
            </a:r>
          </a:p>
          <a:p>
            <a:pPr>
              <a:tabLst>
                <a:tab pos="2420938" algn="l"/>
              </a:tabLst>
            </a:pP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more shells there are, the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the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outer electron is from the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nucleus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so the easier to lose.</a:t>
            </a:r>
          </a:p>
          <a:p>
            <a:pPr>
              <a:tabLst>
                <a:tab pos="2420938" algn="l"/>
              </a:tabLst>
            </a:pP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 easier it is to lose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electron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more reactive the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will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be!</a:t>
            </a:r>
            <a:endParaRPr lang="en-GB" sz="168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 rot="1078849">
            <a:off x="8681651" y="961247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55776" y="5760564"/>
            <a:ext cx="2304256" cy="877163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winner is …</a:t>
            </a:r>
          </a:p>
          <a:p>
            <a:pPr>
              <a:tabLst>
                <a:tab pos="2420938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Lithium is the lightest of all metals.</a:t>
            </a:r>
            <a:endParaRPr lang="en-GB" sz="17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652253" y="5641767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8316416" y="137386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4048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12.2 – </a:t>
            </a:r>
            <a:r>
              <a:rPr lang="en-US" sz="4000" dirty="0"/>
              <a:t>Group I: The Alkali Metals</a:t>
            </a:r>
            <a:endParaRPr lang="en-GB" sz="3600" b="1" dirty="0" smtClean="0"/>
          </a:p>
        </p:txBody>
      </p:sp>
      <p:pic>
        <p:nvPicPr>
          <p:cNvPr id="3" name="12.2 - The Alkali Metal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1124744"/>
            <a:ext cx="7416824" cy="5562618"/>
          </a:xfrm>
          <a:prstGeom prst="rect">
            <a:avLst/>
          </a:prstGeom>
        </p:spPr>
      </p:pic>
      <p:sp>
        <p:nvSpPr>
          <p:cNvPr id="4" name="TextBox 3">
            <a:hlinkClick r:id="rId6" action="ppaction://hlinkfile"/>
          </p:cNvPr>
          <p:cNvSpPr txBox="1"/>
          <p:nvPr/>
        </p:nvSpPr>
        <p:spPr>
          <a:xfrm>
            <a:off x="7715428" y="6237312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Click Here</a:t>
            </a:r>
            <a:endParaRPr lang="en-GB" dirty="0"/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8316416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4251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48000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100" b="1" dirty="0" smtClean="0"/>
              <a:t>a</a:t>
            </a:r>
            <a:r>
              <a:rPr lang="en-US" sz="2100" dirty="0" smtClean="0"/>
              <a:t> </a:t>
            </a:r>
            <a:r>
              <a:rPr lang="en-US" sz="2100" dirty="0"/>
              <a:t>What is the other name for the Group I </a:t>
            </a:r>
            <a:r>
              <a:rPr lang="en-US" sz="2100" dirty="0" smtClean="0"/>
              <a:t>elements?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dirty="0" smtClean="0"/>
              <a:t> </a:t>
            </a:r>
            <a:r>
              <a:rPr lang="en-US" sz="2100" dirty="0"/>
              <a:t>Why are they called that?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Which </a:t>
            </a:r>
            <a:r>
              <a:rPr lang="en-US" sz="2100" dirty="0"/>
              <a:t>best describes the Group I </a:t>
            </a:r>
            <a:r>
              <a:rPr lang="en-US" sz="2100" dirty="0" smtClean="0"/>
              <a:t>metals:</a:t>
            </a:r>
            <a:br>
              <a:rPr lang="en-US" sz="2100" dirty="0" smtClean="0"/>
            </a:br>
            <a:r>
              <a:rPr lang="en-US" sz="2100" b="1" dirty="0" smtClean="0"/>
              <a:t>a</a:t>
            </a:r>
            <a:r>
              <a:rPr lang="en-US" sz="2100" dirty="0" smtClean="0"/>
              <a:t> </a:t>
            </a:r>
            <a:r>
              <a:rPr lang="en-US" sz="2100" dirty="0"/>
              <a:t>soft or hard? </a:t>
            </a:r>
            <a:r>
              <a:rPr lang="en-US" sz="2100" dirty="0" smtClean="0"/>
              <a:t>	</a:t>
            </a:r>
            <a:r>
              <a:rPr lang="en-US" sz="2100" b="1" dirty="0" smtClean="0"/>
              <a:t>b</a:t>
            </a:r>
            <a:r>
              <a:rPr lang="en-US" sz="2100" dirty="0" smtClean="0"/>
              <a:t> </a:t>
            </a:r>
            <a:r>
              <a:rPr lang="en-US" sz="2100" dirty="0"/>
              <a:t>reactive or unreactive?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The </a:t>
            </a:r>
            <a:r>
              <a:rPr lang="en-US" sz="2100" dirty="0"/>
              <a:t>Group I metals show a trend in melting </a:t>
            </a:r>
            <a:r>
              <a:rPr lang="en-US" sz="2100" dirty="0" smtClean="0"/>
              <a:t>points.</a:t>
            </a:r>
            <a:br>
              <a:rPr lang="en-US" sz="2100" dirty="0" smtClean="0"/>
            </a:br>
            <a:r>
              <a:rPr lang="en-US" sz="2100" b="1" dirty="0" smtClean="0"/>
              <a:t>a</a:t>
            </a:r>
            <a:r>
              <a:rPr lang="en-US" sz="2100" dirty="0" smtClean="0"/>
              <a:t> </a:t>
            </a:r>
            <a:r>
              <a:rPr lang="en-US" sz="2100" dirty="0"/>
              <a:t>What does that </a:t>
            </a:r>
            <a:r>
              <a:rPr lang="en-US" sz="2100" dirty="0" smtClean="0"/>
              <a:t>mean?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dirty="0" smtClean="0"/>
              <a:t> </a:t>
            </a:r>
            <a:r>
              <a:rPr lang="en-US" sz="2100" dirty="0"/>
              <a:t>Describe two other physical trends for the </a:t>
            </a:r>
            <a:r>
              <a:rPr lang="en-US" sz="2100" dirty="0" smtClean="0"/>
              <a:t>group.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 smtClean="0"/>
              <a:t> </a:t>
            </a:r>
            <a:r>
              <a:rPr lang="en-US" sz="2100" dirty="0"/>
              <a:t>One measurement in the table on page 168 does not </a:t>
            </a:r>
            <a:r>
              <a:rPr lang="en-US" sz="2100" dirty="0" smtClean="0"/>
              <a:t>fit the </a:t>
            </a:r>
            <a:r>
              <a:rPr lang="en-US" sz="2100" dirty="0"/>
              <a:t>trend. See if you can spot it.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100" b="1" dirty="0" smtClean="0"/>
              <a:t>a</a:t>
            </a:r>
            <a:r>
              <a:rPr lang="en-US" sz="2100" dirty="0" smtClean="0"/>
              <a:t> </a:t>
            </a:r>
            <a:r>
              <a:rPr lang="en-US" sz="2100" dirty="0"/>
              <a:t>What forms when potassium reacts with </a:t>
            </a:r>
            <a:r>
              <a:rPr lang="en-US" sz="2100" dirty="0" smtClean="0"/>
              <a:t>chlorine?</a:t>
            </a:r>
            <a:br>
              <a:rPr lang="en-US" sz="2100" dirty="0" smtClean="0"/>
            </a:br>
            <a:r>
              <a:rPr lang="en-US" sz="2100" b="1" dirty="0" smtClean="0"/>
              <a:t>b </a:t>
            </a:r>
            <a:r>
              <a:rPr lang="en-US" sz="2100" dirty="0"/>
              <a:t>What colour is this </a:t>
            </a:r>
            <a:r>
              <a:rPr lang="en-US" sz="2100" dirty="0" smtClean="0"/>
              <a:t>compound?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 smtClean="0"/>
              <a:t> </a:t>
            </a:r>
            <a:r>
              <a:rPr lang="en-US" sz="2100" dirty="0"/>
              <a:t>What will you see when you dissolve it in </a:t>
            </a:r>
            <a:r>
              <a:rPr lang="en-US" sz="2100" dirty="0" smtClean="0"/>
              <a:t>water?</a:t>
            </a:r>
            <a:br>
              <a:rPr lang="en-US" sz="2100" dirty="0" smtClean="0"/>
            </a:br>
            <a:r>
              <a:rPr lang="en-US" sz="2100" b="1" dirty="0" smtClean="0"/>
              <a:t>d</a:t>
            </a:r>
            <a:r>
              <a:rPr lang="en-US" sz="2100" dirty="0" smtClean="0"/>
              <a:t> </a:t>
            </a:r>
            <a:r>
              <a:rPr lang="en-US" sz="2100" dirty="0"/>
              <a:t>Will the solution conduct electricity? Explain.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Which </a:t>
            </a:r>
            <a:r>
              <a:rPr lang="en-US" sz="2100" dirty="0"/>
              <a:t>holds its outer electron more strongly: a </a:t>
            </a:r>
            <a:r>
              <a:rPr lang="en-US" sz="2100" dirty="0" smtClean="0"/>
              <a:t>lithium atom</a:t>
            </a:r>
            <a:r>
              <a:rPr lang="en-US" sz="2100" dirty="0"/>
              <a:t>, or a sodium atom? Explain why you think so.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Rubidium </a:t>
            </a:r>
            <a:r>
              <a:rPr lang="en-US" sz="2100" dirty="0"/>
              <a:t>is below potassium, in Group I. Predict </a:t>
            </a:r>
            <a:r>
              <a:rPr lang="en-US" sz="2100" dirty="0" smtClean="0"/>
              <a:t>how it </a:t>
            </a:r>
            <a:r>
              <a:rPr lang="en-US" sz="2100" dirty="0"/>
              <a:t>will react with: </a:t>
            </a:r>
            <a:r>
              <a:rPr lang="en-US" sz="2100" b="1" dirty="0"/>
              <a:t>a</a:t>
            </a:r>
            <a:r>
              <a:rPr lang="en-US" sz="2100" dirty="0"/>
              <a:t> water </a:t>
            </a:r>
            <a:r>
              <a:rPr lang="en-US" sz="2100" dirty="0" smtClean="0"/>
              <a:t>	</a:t>
            </a:r>
            <a:r>
              <a:rPr lang="en-US" sz="2100" b="1" dirty="0" smtClean="0"/>
              <a:t>b</a:t>
            </a:r>
            <a:r>
              <a:rPr lang="en-US" sz="2100" dirty="0" smtClean="0"/>
              <a:t> chlorine and </a:t>
            </a:r>
            <a:r>
              <a:rPr lang="en-US" sz="2100" dirty="0"/>
              <a:t>describe the products that form.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2592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497426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12.2 – </a:t>
            </a:r>
            <a:r>
              <a:rPr lang="en-US" sz="4000" dirty="0"/>
              <a:t>Group I: The Alkali Metals</a:t>
            </a:r>
            <a:endParaRPr lang="en-GB" sz="3600" b="1" dirty="0" smtClean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429309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2784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12.3 – </a:t>
            </a:r>
            <a:r>
              <a:rPr lang="en-US" sz="4000" dirty="0"/>
              <a:t>Group </a:t>
            </a:r>
            <a:r>
              <a:rPr lang="en-US" sz="4000" dirty="0" smtClean="0"/>
              <a:t>VII: The Halogens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5"/>
            <a:ext cx="8784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non-metal group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VII is a group of non-metal elements. It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includes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fluorine,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chlorine, bromine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iodine.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usually called the halogens. They all:</a:t>
            </a:r>
          </a:p>
          <a:p>
            <a:pPr marL="811213" indent="-4492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coloured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gases. Fluorine is a pale yellow gas and chlorine is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green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gas. Bromine forms a red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vapour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iodine a purple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vapour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11213" indent="-4492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poisonous.</a:t>
            </a:r>
          </a:p>
          <a:p>
            <a:pPr marL="811213" indent="-4492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diatomic molecules (containing two atoms).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E.g.,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en-US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Clr>
                <a:srgbClr val="C00000"/>
              </a:buClr>
            </a:pP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in their physical properties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usual, the group shows trends in physical properties. Look at these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985012"/>
              </p:ext>
            </p:extLst>
          </p:nvPr>
        </p:nvGraphicFramePr>
        <p:xfrm>
          <a:off x="200554" y="4005064"/>
          <a:ext cx="8691925" cy="2592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166"/>
                <a:gridCol w="4824536"/>
                <a:gridCol w="2016223"/>
              </a:tblGrid>
              <a:tr h="3600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Halogen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 room temperature the element is …</a:t>
                      </a:r>
                      <a:endParaRPr kumimoji="0" lang="en-GB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point /</a:t>
                      </a:r>
                      <a:r>
                        <a:rPr kumimoji="0" lang="en-GB" b="1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fluorine, F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yellow gas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-188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chlorine, Cl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green gas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bromine, Br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red liquid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6327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iodine, I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black solid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Down Arrow 12"/>
          <p:cNvSpPr/>
          <p:nvPr/>
        </p:nvSpPr>
        <p:spPr>
          <a:xfrm>
            <a:off x="4064695" y="4441217"/>
            <a:ext cx="1172116" cy="2185860"/>
          </a:xfrm>
          <a:custGeom>
            <a:avLst/>
            <a:gdLst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827326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620292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40735 h 2626793"/>
              <a:gd name="connsiteX1" fmla="*/ 344790 w 1172116"/>
              <a:gd name="connsiteY1" fmla="*/ 2040735 h 2626793"/>
              <a:gd name="connsiteX2" fmla="*/ 569076 w 1172116"/>
              <a:gd name="connsiteY2" fmla="*/ 0 h 2626793"/>
              <a:gd name="connsiteX3" fmla="*/ 620292 w 1172116"/>
              <a:gd name="connsiteY3" fmla="*/ 34505 h 2626793"/>
              <a:gd name="connsiteX4" fmla="*/ 827326 w 1172116"/>
              <a:gd name="connsiteY4" fmla="*/ 2040735 h 2626793"/>
              <a:gd name="connsiteX5" fmla="*/ 1172116 w 1172116"/>
              <a:gd name="connsiteY5" fmla="*/ 2040735 h 2626793"/>
              <a:gd name="connsiteX6" fmla="*/ 586058 w 1172116"/>
              <a:gd name="connsiteY6" fmla="*/ 2626793 h 2626793"/>
              <a:gd name="connsiteX7" fmla="*/ 0 w 1172116"/>
              <a:gd name="connsiteY7" fmla="*/ 2040735 h 262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116" h="2626793">
                <a:moveTo>
                  <a:pt x="0" y="2040735"/>
                </a:moveTo>
                <a:lnTo>
                  <a:pt x="344790" y="2040735"/>
                </a:lnTo>
                <a:lnTo>
                  <a:pt x="569076" y="0"/>
                </a:lnTo>
                <a:lnTo>
                  <a:pt x="620292" y="34505"/>
                </a:lnTo>
                <a:lnTo>
                  <a:pt x="827326" y="2040735"/>
                </a:lnTo>
                <a:lnTo>
                  <a:pt x="1172116" y="2040735"/>
                </a:lnTo>
                <a:lnTo>
                  <a:pt x="586058" y="2626793"/>
                </a:lnTo>
                <a:lnTo>
                  <a:pt x="0" y="2040735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4000">
                <a:srgbClr val="6699FF">
                  <a:tint val="44500"/>
                  <a:satMod val="160000"/>
                </a:srgbClr>
              </a:gs>
              <a:gs pos="100000">
                <a:srgbClr val="6699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3936459" y="5352460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Colour gets </a:t>
            </a:r>
            <a:br>
              <a:rPr lang="en-GB" dirty="0" smtClean="0"/>
            </a:br>
            <a:r>
              <a:rPr lang="en-GB" dirty="0" smtClean="0"/>
              <a:t>deeper</a:t>
            </a:r>
            <a:endParaRPr lang="en-GB" dirty="0"/>
          </a:p>
        </p:txBody>
      </p:sp>
      <p:sp>
        <p:nvSpPr>
          <p:cNvPr id="15" name="Down Arrow 14"/>
          <p:cNvSpPr/>
          <p:nvPr/>
        </p:nvSpPr>
        <p:spPr>
          <a:xfrm>
            <a:off x="7648356" y="4425830"/>
            <a:ext cx="1172116" cy="2208209"/>
          </a:xfrm>
          <a:custGeom>
            <a:avLst/>
            <a:gdLst>
              <a:gd name="connsiteX0" fmla="*/ 0 w 1172116"/>
              <a:gd name="connsiteY0" fmla="*/ 2006230 h 2592288"/>
              <a:gd name="connsiteX1" fmla="*/ 293029 w 1172116"/>
              <a:gd name="connsiteY1" fmla="*/ 2006230 h 2592288"/>
              <a:gd name="connsiteX2" fmla="*/ 293029 w 1172116"/>
              <a:gd name="connsiteY2" fmla="*/ 0 h 2592288"/>
              <a:gd name="connsiteX3" fmla="*/ 879087 w 1172116"/>
              <a:gd name="connsiteY3" fmla="*/ 0 h 2592288"/>
              <a:gd name="connsiteX4" fmla="*/ 879087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57988 h 2644046"/>
              <a:gd name="connsiteX1" fmla="*/ 293029 w 1172116"/>
              <a:gd name="connsiteY1" fmla="*/ 2057988 h 2644046"/>
              <a:gd name="connsiteX2" fmla="*/ 534569 w 1172116"/>
              <a:gd name="connsiteY2" fmla="*/ 0 h 2644046"/>
              <a:gd name="connsiteX3" fmla="*/ 879087 w 1172116"/>
              <a:gd name="connsiteY3" fmla="*/ 51758 h 2644046"/>
              <a:gd name="connsiteX4" fmla="*/ 879087 w 1172116"/>
              <a:gd name="connsiteY4" fmla="*/ 2057988 h 2644046"/>
              <a:gd name="connsiteX5" fmla="*/ 1172116 w 1172116"/>
              <a:gd name="connsiteY5" fmla="*/ 2057988 h 2644046"/>
              <a:gd name="connsiteX6" fmla="*/ 586058 w 1172116"/>
              <a:gd name="connsiteY6" fmla="*/ 2644046 h 2644046"/>
              <a:gd name="connsiteX7" fmla="*/ 0 w 1172116"/>
              <a:gd name="connsiteY7" fmla="*/ 2057988 h 2644046"/>
              <a:gd name="connsiteX0" fmla="*/ 0 w 1172116"/>
              <a:gd name="connsiteY0" fmla="*/ 2057988 h 2644046"/>
              <a:gd name="connsiteX1" fmla="*/ 293029 w 1172116"/>
              <a:gd name="connsiteY1" fmla="*/ 2057988 h 2644046"/>
              <a:gd name="connsiteX2" fmla="*/ 534569 w 1172116"/>
              <a:gd name="connsiteY2" fmla="*/ 0 h 2644046"/>
              <a:gd name="connsiteX3" fmla="*/ 603042 w 1172116"/>
              <a:gd name="connsiteY3" fmla="*/ 34505 h 2644046"/>
              <a:gd name="connsiteX4" fmla="*/ 879087 w 1172116"/>
              <a:gd name="connsiteY4" fmla="*/ 2057988 h 2644046"/>
              <a:gd name="connsiteX5" fmla="*/ 1172116 w 1172116"/>
              <a:gd name="connsiteY5" fmla="*/ 2057988 h 2644046"/>
              <a:gd name="connsiteX6" fmla="*/ 586058 w 1172116"/>
              <a:gd name="connsiteY6" fmla="*/ 2644046 h 2644046"/>
              <a:gd name="connsiteX7" fmla="*/ 0 w 1172116"/>
              <a:gd name="connsiteY7" fmla="*/ 2057988 h 264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116" h="2644046">
                <a:moveTo>
                  <a:pt x="0" y="2057988"/>
                </a:moveTo>
                <a:lnTo>
                  <a:pt x="293029" y="2057988"/>
                </a:lnTo>
                <a:lnTo>
                  <a:pt x="534569" y="0"/>
                </a:lnTo>
                <a:lnTo>
                  <a:pt x="603042" y="34505"/>
                </a:lnTo>
                <a:lnTo>
                  <a:pt x="879087" y="2057988"/>
                </a:lnTo>
                <a:lnTo>
                  <a:pt x="1172116" y="2057988"/>
                </a:lnTo>
                <a:lnTo>
                  <a:pt x="586058" y="2644046"/>
                </a:lnTo>
                <a:lnTo>
                  <a:pt x="0" y="2057988"/>
                </a:lnTo>
                <a:close/>
              </a:path>
            </a:pathLst>
          </a:custGeom>
          <a:gradFill>
            <a:gsLst>
              <a:gs pos="0">
                <a:srgbClr val="00B050"/>
              </a:gs>
              <a:gs pos="32000">
                <a:srgbClr val="92D050"/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7596336" y="5097958"/>
            <a:ext cx="131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Boiling point</a:t>
            </a:r>
          </a:p>
          <a:p>
            <a:pPr algn="ctr"/>
            <a:r>
              <a:rPr lang="en-GB" dirty="0" smtClean="0"/>
              <a:t>increases</a:t>
            </a:r>
            <a:endParaRPr lang="en-GB" dirty="0"/>
          </a:p>
        </p:txBody>
      </p:sp>
      <p:sp>
        <p:nvSpPr>
          <p:cNvPr id="17" name="Down Arrow 16"/>
          <p:cNvSpPr/>
          <p:nvPr/>
        </p:nvSpPr>
        <p:spPr>
          <a:xfrm>
            <a:off x="5632132" y="4441753"/>
            <a:ext cx="1172116" cy="2192287"/>
          </a:xfrm>
          <a:custGeom>
            <a:avLst/>
            <a:gdLst>
              <a:gd name="connsiteX0" fmla="*/ 0 w 1172116"/>
              <a:gd name="connsiteY0" fmla="*/ 2006230 h 2592288"/>
              <a:gd name="connsiteX1" fmla="*/ 293029 w 1172116"/>
              <a:gd name="connsiteY1" fmla="*/ 2006230 h 2592288"/>
              <a:gd name="connsiteX2" fmla="*/ 293029 w 1172116"/>
              <a:gd name="connsiteY2" fmla="*/ 0 h 2592288"/>
              <a:gd name="connsiteX3" fmla="*/ 879087 w 1172116"/>
              <a:gd name="connsiteY3" fmla="*/ 0 h 2592288"/>
              <a:gd name="connsiteX4" fmla="*/ 879087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06230 h 2592288"/>
              <a:gd name="connsiteX1" fmla="*/ 293029 w 1172116"/>
              <a:gd name="connsiteY1" fmla="*/ 2006230 h 2592288"/>
              <a:gd name="connsiteX2" fmla="*/ 293029 w 1172116"/>
              <a:gd name="connsiteY2" fmla="*/ 0 h 2592288"/>
              <a:gd name="connsiteX3" fmla="*/ 689306 w 1172116"/>
              <a:gd name="connsiteY3" fmla="*/ 17253 h 2592288"/>
              <a:gd name="connsiteX4" fmla="*/ 879087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40735 h 2626793"/>
              <a:gd name="connsiteX1" fmla="*/ 293029 w 1172116"/>
              <a:gd name="connsiteY1" fmla="*/ 2040735 h 2626793"/>
              <a:gd name="connsiteX2" fmla="*/ 500063 w 1172116"/>
              <a:gd name="connsiteY2" fmla="*/ 0 h 2626793"/>
              <a:gd name="connsiteX3" fmla="*/ 689306 w 1172116"/>
              <a:gd name="connsiteY3" fmla="*/ 51758 h 2626793"/>
              <a:gd name="connsiteX4" fmla="*/ 879087 w 1172116"/>
              <a:gd name="connsiteY4" fmla="*/ 2040735 h 2626793"/>
              <a:gd name="connsiteX5" fmla="*/ 1172116 w 1172116"/>
              <a:gd name="connsiteY5" fmla="*/ 2040735 h 2626793"/>
              <a:gd name="connsiteX6" fmla="*/ 586058 w 1172116"/>
              <a:gd name="connsiteY6" fmla="*/ 2626793 h 2626793"/>
              <a:gd name="connsiteX7" fmla="*/ 0 w 1172116"/>
              <a:gd name="connsiteY7" fmla="*/ 2040735 h 2626793"/>
              <a:gd name="connsiteX0" fmla="*/ 0 w 1172116"/>
              <a:gd name="connsiteY0" fmla="*/ 2040735 h 2626793"/>
              <a:gd name="connsiteX1" fmla="*/ 293029 w 1172116"/>
              <a:gd name="connsiteY1" fmla="*/ 2040735 h 2626793"/>
              <a:gd name="connsiteX2" fmla="*/ 500063 w 1172116"/>
              <a:gd name="connsiteY2" fmla="*/ 0 h 2626793"/>
              <a:gd name="connsiteX3" fmla="*/ 585789 w 1172116"/>
              <a:gd name="connsiteY3" fmla="*/ 51758 h 2626793"/>
              <a:gd name="connsiteX4" fmla="*/ 879087 w 1172116"/>
              <a:gd name="connsiteY4" fmla="*/ 2040735 h 2626793"/>
              <a:gd name="connsiteX5" fmla="*/ 1172116 w 1172116"/>
              <a:gd name="connsiteY5" fmla="*/ 2040735 h 2626793"/>
              <a:gd name="connsiteX6" fmla="*/ 586058 w 1172116"/>
              <a:gd name="connsiteY6" fmla="*/ 2626793 h 2626793"/>
              <a:gd name="connsiteX7" fmla="*/ 0 w 1172116"/>
              <a:gd name="connsiteY7" fmla="*/ 2040735 h 2626793"/>
              <a:gd name="connsiteX0" fmla="*/ 0 w 1172116"/>
              <a:gd name="connsiteY0" fmla="*/ 2040735 h 2626793"/>
              <a:gd name="connsiteX1" fmla="*/ 293029 w 1172116"/>
              <a:gd name="connsiteY1" fmla="*/ 2040735 h 2626793"/>
              <a:gd name="connsiteX2" fmla="*/ 500063 w 1172116"/>
              <a:gd name="connsiteY2" fmla="*/ 0 h 2626793"/>
              <a:gd name="connsiteX3" fmla="*/ 585789 w 1172116"/>
              <a:gd name="connsiteY3" fmla="*/ 51758 h 2626793"/>
              <a:gd name="connsiteX4" fmla="*/ 879087 w 1172116"/>
              <a:gd name="connsiteY4" fmla="*/ 2040735 h 2626793"/>
              <a:gd name="connsiteX5" fmla="*/ 1172116 w 1172116"/>
              <a:gd name="connsiteY5" fmla="*/ 2040735 h 2626793"/>
              <a:gd name="connsiteX6" fmla="*/ 586058 w 1172116"/>
              <a:gd name="connsiteY6" fmla="*/ 2626793 h 2626793"/>
              <a:gd name="connsiteX7" fmla="*/ 0 w 1172116"/>
              <a:gd name="connsiteY7" fmla="*/ 2040735 h 262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116" h="2626793">
                <a:moveTo>
                  <a:pt x="0" y="2040735"/>
                </a:moveTo>
                <a:lnTo>
                  <a:pt x="293029" y="2040735"/>
                </a:lnTo>
                <a:lnTo>
                  <a:pt x="500063" y="0"/>
                </a:lnTo>
                <a:lnTo>
                  <a:pt x="585789" y="51758"/>
                </a:lnTo>
                <a:lnTo>
                  <a:pt x="879087" y="2040735"/>
                </a:lnTo>
                <a:lnTo>
                  <a:pt x="1172116" y="2040735"/>
                </a:lnTo>
                <a:lnTo>
                  <a:pt x="586058" y="2626793"/>
                </a:lnTo>
                <a:lnTo>
                  <a:pt x="0" y="2040735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42000">
                <a:srgbClr val="FFFF00"/>
              </a:gs>
              <a:gs pos="100000">
                <a:srgbClr val="F5FC9A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5617213" y="5374957"/>
            <a:ext cx="1172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Density </a:t>
            </a:r>
            <a:br>
              <a:rPr lang="en-GB" dirty="0" smtClean="0"/>
            </a:br>
            <a:r>
              <a:rPr lang="en-GB" dirty="0" smtClean="0"/>
              <a:t>increases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137" y="1127293"/>
            <a:ext cx="3168352" cy="1168703"/>
          </a:xfrm>
          <a:prstGeom prst="rect">
            <a:avLst/>
          </a:prstGeom>
        </p:spPr>
      </p:pic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8316416" y="295804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672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12.3 – </a:t>
            </a:r>
            <a:r>
              <a:rPr lang="en-US" sz="4000" dirty="0"/>
              <a:t>Group </a:t>
            </a:r>
            <a:r>
              <a:rPr lang="en-US" sz="4000" dirty="0" smtClean="0"/>
              <a:t>VII: The Halogens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5"/>
            <a:ext cx="8784976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</a:t>
            </a:r>
            <a:r>
              <a:rPr lang="en-US" sz="1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their chemical properties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halogens are among the most reactive elements in the Periodic Table.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react with metals to form compounds called halides. For example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So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they all react in a similar way. But note the trend in reactivity: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Reactivity decreases as you go down Group VII.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206742"/>
              </p:ext>
            </p:extLst>
          </p:nvPr>
        </p:nvGraphicFramePr>
        <p:xfrm>
          <a:off x="200554" y="2204864"/>
          <a:ext cx="8691925" cy="3659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086"/>
                <a:gridCol w="3168352"/>
                <a:gridCol w="648072"/>
                <a:gridCol w="1728192"/>
                <a:gridCol w="2016223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175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Halogen</a:t>
                      </a:r>
                      <a:endParaRPr lang="en-GB" sz="175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0" lang="en-US" sz="175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Reaction with Iron Wool</a:t>
                      </a:r>
                      <a:endParaRPr kumimoji="0" lang="en-GB" sz="17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Product</a:t>
                      </a:r>
                      <a:endParaRPr kumimoji="0" lang="en-GB" sz="17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Appearance</a:t>
                      </a:r>
                      <a:endParaRPr kumimoji="0" lang="en-GB" sz="17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75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Fluorine</a:t>
                      </a:r>
                      <a:endParaRPr lang="en-GB" sz="1750" b="1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Iron wool bursts into flame as fluorine passes over it – without any heating!</a:t>
                      </a:r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iron(III) fluoride, FeF</a:t>
                      </a:r>
                      <a:r>
                        <a:rPr kumimoji="0" lang="en-GB" sz="175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75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pale green solid</a:t>
                      </a:r>
                      <a:endParaRPr lang="en-GB" sz="17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75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Chlorine</a:t>
                      </a:r>
                      <a:endParaRPr lang="en-GB" sz="1750" b="1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Hot iron wool glows brightly when chlorine passes over it.</a:t>
                      </a:r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iron(III) chloride, FeCl</a:t>
                      </a:r>
                      <a:r>
                        <a:rPr kumimoji="0" lang="en-GB" sz="175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75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yellow solid</a:t>
                      </a:r>
                      <a:endParaRPr lang="en-GB" sz="17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r>
                        <a:rPr kumimoji="0" lang="en-GB" sz="175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Bromine</a:t>
                      </a:r>
                      <a:endParaRPr lang="en-GB" sz="1750" b="1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Hot iron wool glows, but less brightly, when bromine </a:t>
                      </a:r>
                      <a:r>
                        <a:rPr kumimoji="0" lang="en-US" sz="175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vapour</a:t>
                      </a:r>
                      <a:r>
                        <a:rPr kumimoji="0" lang="en-US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passes over it.</a:t>
                      </a:r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iron(III) bromide, FeBr</a:t>
                      </a:r>
                      <a:r>
                        <a:rPr kumimoji="0" lang="en-GB" sz="175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75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red-brown solid</a:t>
                      </a:r>
                      <a:endParaRPr lang="en-GB" sz="17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6327">
                <a:tc>
                  <a:txBody>
                    <a:bodyPr/>
                    <a:lstStyle/>
                    <a:p>
                      <a:r>
                        <a:rPr kumimoji="0" lang="en-GB" sz="175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iodine</a:t>
                      </a:r>
                      <a:endParaRPr lang="en-GB" sz="1750" b="1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Hot iron wool shows a faint red glow when iodine </a:t>
                      </a:r>
                      <a:r>
                        <a:rPr kumimoji="0" lang="en-US" sz="175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vapour</a:t>
                      </a:r>
                      <a:r>
                        <a:rPr kumimoji="0" lang="en-US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passes over it.</a:t>
                      </a:r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iron(III) iodide, FeI</a:t>
                      </a:r>
                      <a:r>
                        <a:rPr kumimoji="0" lang="en-GB" sz="175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75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black solid</a:t>
                      </a:r>
                      <a:endParaRPr lang="en-GB" sz="17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Down Arrow 12"/>
          <p:cNvSpPr/>
          <p:nvPr/>
        </p:nvSpPr>
        <p:spPr>
          <a:xfrm>
            <a:off x="4427983" y="2641017"/>
            <a:ext cx="808827" cy="3223347"/>
          </a:xfrm>
          <a:custGeom>
            <a:avLst/>
            <a:gdLst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827326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620292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40735 h 2626793"/>
              <a:gd name="connsiteX1" fmla="*/ 344790 w 1172116"/>
              <a:gd name="connsiteY1" fmla="*/ 2040735 h 2626793"/>
              <a:gd name="connsiteX2" fmla="*/ 569076 w 1172116"/>
              <a:gd name="connsiteY2" fmla="*/ 0 h 2626793"/>
              <a:gd name="connsiteX3" fmla="*/ 620292 w 1172116"/>
              <a:gd name="connsiteY3" fmla="*/ 34505 h 2626793"/>
              <a:gd name="connsiteX4" fmla="*/ 827326 w 1172116"/>
              <a:gd name="connsiteY4" fmla="*/ 2040735 h 2626793"/>
              <a:gd name="connsiteX5" fmla="*/ 1172116 w 1172116"/>
              <a:gd name="connsiteY5" fmla="*/ 2040735 h 2626793"/>
              <a:gd name="connsiteX6" fmla="*/ 586058 w 1172116"/>
              <a:gd name="connsiteY6" fmla="*/ 2626793 h 2626793"/>
              <a:gd name="connsiteX7" fmla="*/ 0 w 1172116"/>
              <a:gd name="connsiteY7" fmla="*/ 2040735 h 262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116" h="2626793">
                <a:moveTo>
                  <a:pt x="0" y="2040735"/>
                </a:moveTo>
                <a:lnTo>
                  <a:pt x="344790" y="2040735"/>
                </a:lnTo>
                <a:lnTo>
                  <a:pt x="569076" y="0"/>
                </a:lnTo>
                <a:lnTo>
                  <a:pt x="620292" y="34505"/>
                </a:lnTo>
                <a:lnTo>
                  <a:pt x="827326" y="2040735"/>
                </a:lnTo>
                <a:lnTo>
                  <a:pt x="1172116" y="2040735"/>
                </a:lnTo>
                <a:lnTo>
                  <a:pt x="586058" y="2626793"/>
                </a:lnTo>
                <a:lnTo>
                  <a:pt x="0" y="2040735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4000">
                <a:srgbClr val="9BB8FF"/>
              </a:gs>
              <a:gs pos="99000">
                <a:srgbClr val="BECCE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4262405" y="3948595"/>
            <a:ext cx="1186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 smtClean="0"/>
              <a:t>Reactivity</a:t>
            </a:r>
            <a:br>
              <a:rPr lang="en-GB" sz="1600" b="1" dirty="0" smtClean="0"/>
            </a:br>
            <a:r>
              <a:rPr lang="en-GB" sz="1600" b="1" dirty="0" smtClean="0"/>
              <a:t>decreases</a:t>
            </a:r>
            <a:endParaRPr lang="en-GB" sz="1600" b="1" dirty="0"/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8316416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813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12.3 – </a:t>
            </a:r>
            <a:r>
              <a:rPr lang="en-US" sz="4000" dirty="0"/>
              <a:t>Group </a:t>
            </a:r>
            <a:r>
              <a:rPr lang="en-US" sz="4000" dirty="0" smtClean="0"/>
              <a:t>VII: The Halogens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5"/>
            <a:ext cx="597666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they react in a similar way?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halogens react in a similar way because their atoms all have 7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valency (outer-shell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electrons. Compare the fluorine and chlorine atoms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0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0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0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0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20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0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Atoms with the same number of valency electrons react in a similar way.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176" y="1124744"/>
            <a:ext cx="2794369" cy="197656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12160" y="3164775"/>
            <a:ext cx="2880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Iodine is a disinfectant. His skin </a:t>
            </a:r>
            <a:r>
              <a:rPr lang="en-US" dirty="0" smtClean="0">
                <a:latin typeface="FrutigerLTStd-Light"/>
              </a:rPr>
              <a:t>is being </a:t>
            </a:r>
            <a:r>
              <a:rPr lang="en-US" dirty="0">
                <a:latin typeface="FrutigerLTStd-Light"/>
              </a:rPr>
              <a:t>wiped with a solution of iodine </a:t>
            </a:r>
            <a:r>
              <a:rPr lang="en-US" dirty="0" smtClean="0">
                <a:latin typeface="FrutigerLTStd-Light"/>
              </a:rPr>
              <a:t>in ethanol</a:t>
            </a:r>
            <a:r>
              <a:rPr lang="en-US" dirty="0">
                <a:latin typeface="FrutigerLTStd-Light"/>
              </a:rPr>
              <a:t>, before he gives blood.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2780927"/>
            <a:ext cx="2088232" cy="28913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2780928"/>
            <a:ext cx="2010519" cy="2791911"/>
          </a:xfrm>
          <a:prstGeom prst="rect">
            <a:avLst/>
          </a:prstGeom>
        </p:spPr>
      </p:pic>
      <p:sp>
        <p:nvSpPr>
          <p:cNvPr id="6" name="TextBox 5">
            <a:hlinkClick r:id="rId8" action="ppaction://hlinkfile"/>
          </p:cNvPr>
          <p:cNvSpPr txBox="1"/>
          <p:nvPr/>
        </p:nvSpPr>
        <p:spPr>
          <a:xfrm>
            <a:off x="4979124" y="6228020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Click Here</a:t>
            </a:r>
            <a:endParaRPr lang="en-GB" dirty="0"/>
          </a:p>
        </p:txBody>
      </p:sp>
      <p:pic>
        <p:nvPicPr>
          <p:cNvPr id="7" name="12.3 - Group 7 - The Haloge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57179" y="4705572"/>
            <a:ext cx="2584927" cy="1938695"/>
          </a:xfrm>
          <a:prstGeom prst="rect">
            <a:avLst/>
          </a:prstGeom>
        </p:spPr>
      </p:pic>
      <p:sp>
        <p:nvSpPr>
          <p:cNvPr id="12" name="TextBox 11">
            <a:hlinkClick r:id="rId10" action="ppaction://hlinksldjump"/>
          </p:cNvPr>
          <p:cNvSpPr txBox="1"/>
          <p:nvPr/>
        </p:nvSpPr>
        <p:spPr>
          <a:xfrm>
            <a:off x="8316416" y="400506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7384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12.3 – </a:t>
            </a:r>
            <a:r>
              <a:rPr lang="en-US" sz="4000" dirty="0"/>
              <a:t>Group </a:t>
            </a:r>
            <a:r>
              <a:rPr lang="en-US" sz="4000" dirty="0" smtClean="0"/>
              <a:t>VII: The Halogens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5832649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50" b="1" dirty="0">
                <a:solidFill>
                  <a:srgbClr val="C00000"/>
                </a:solidFill>
              </a:rPr>
              <a:t>Why are they so reactive</a:t>
            </a:r>
            <a:r>
              <a:rPr lang="en-US" sz="2050" b="1" dirty="0" smtClean="0">
                <a:solidFill>
                  <a:srgbClr val="C00000"/>
                </a:solidFill>
              </a:rPr>
              <a:t>?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halogen atoms need just one more electron to reach a stable outer 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 of 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electrons. So they have a strong drive to react with other elements 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compounds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to gain this electron. That is why they are so reactive.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halogen atoms react with metal atoms they accept 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electrons, forming 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halide ions. So the products are ionic. 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reaction between 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 and chlorine gives iron(III) chloride, made up of 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en-US" sz="205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3+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Cl</a:t>
            </a:r>
            <a:r>
              <a:rPr lang="en-US" sz="205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ions.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with non-metal atoms such as hydrogen and carbon, they share 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electrons, forming 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molecules with covalent 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bonds. E.g., hydrogen 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05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chlorine atoms 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electrons, to form molecules of hydrogen chloride, </a:t>
            </a:r>
            <a:r>
              <a:rPr lang="en-US" sz="205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HCl</a:t>
            </a:r>
            <a:r>
              <a:rPr lang="en-US" sz="2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5" action="ppaction://hlinkfile"/>
          </p:cNvPr>
          <p:cNvSpPr txBox="1"/>
          <p:nvPr/>
        </p:nvSpPr>
        <p:spPr>
          <a:xfrm>
            <a:off x="7698815" y="6300028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Click Here</a:t>
            </a:r>
            <a:endParaRPr lang="en-GB" dirty="0"/>
          </a:p>
        </p:txBody>
      </p:sp>
      <p:pic>
        <p:nvPicPr>
          <p:cNvPr id="7" name="12.3 - Group 7 - The Haloge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10196" y="4442633"/>
            <a:ext cx="2584927" cy="179467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012160" y="1124744"/>
            <a:ext cx="2952328" cy="3194721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68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</a:t>
            </a:r>
            <a:r>
              <a:rPr lang="en-US" sz="168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reactivity </a:t>
            </a:r>
            <a:r>
              <a:rPr lang="en-US" sz="168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decrease down </a:t>
            </a:r>
            <a:r>
              <a:rPr lang="en-US" sz="168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VII?</a:t>
            </a:r>
          </a:p>
          <a:p>
            <a:pPr>
              <a:tabLst>
                <a:tab pos="2420938" algn="l"/>
              </a:tabLst>
            </a:pP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Halogen atoms react to gain or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an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electron. The positive nucleus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atom attracts the extra electron.</a:t>
            </a:r>
          </a:p>
          <a:p>
            <a:pPr>
              <a:tabLst>
                <a:tab pos="2420938" algn="l"/>
              </a:tabLst>
            </a:pP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shells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the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outer shell is from the nucleus.</a:t>
            </a:r>
          </a:p>
          <a:p>
            <a:pPr>
              <a:tabLst>
                <a:tab pos="2420938" algn="l"/>
              </a:tabLst>
            </a:pP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attracting an electron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becomes more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difficult. So reactivity falls.</a:t>
            </a:r>
            <a:endParaRPr lang="en-GB" sz="168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rot="1078849">
            <a:off x="8681651" y="961247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316416" y="303005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20973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12.3 – </a:t>
            </a:r>
            <a:r>
              <a:rPr lang="en-US" sz="4000" dirty="0"/>
              <a:t>Group </a:t>
            </a:r>
            <a:r>
              <a:rPr lang="en-US" sz="4000" dirty="0" smtClean="0"/>
              <a:t>VII: The Halogens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4087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the halogens react with halides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</a:pP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chlorine water (a solution of chlorine) is added to a </a:t>
            </a:r>
            <a:r>
              <a:rPr lang="en-US" sz="21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potassium bromide, the solution turns orange, as shown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photo. This reaction is taking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place:</a:t>
            </a:r>
            <a:b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en-US" sz="21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+  2KBr 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 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 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2KCl 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 Br</a:t>
            </a:r>
            <a:r>
              <a:rPr lang="en-US" sz="21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buClr>
                <a:srgbClr val="C00000"/>
              </a:buClr>
              <a:tabLst>
                <a:tab pos="449263" algn="l"/>
                <a:tab pos="1793875" algn="l"/>
                <a:tab pos="5210175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21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1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1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</a:t>
            </a:r>
            <a:endParaRPr lang="en-US" sz="2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9263">
              <a:buClr>
                <a:srgbClr val="C00000"/>
              </a:buClr>
              <a:tabLst>
                <a:tab pos="449263" algn="l"/>
                <a:tab pos="1881188" algn="l"/>
                <a:tab pos="5210175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Bromine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been pushed out of its compound, or </a:t>
            </a:r>
            <a:r>
              <a:rPr lang="en-US" sz="21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displaced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1881188" algn="l"/>
                <a:tab pos="5021263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chlorine water is added to a </a:t>
            </a:r>
            <a:r>
              <a:rPr lang="en-US" sz="21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 of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potassium iodide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solution turns red-brown, because of this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reaction:</a:t>
            </a:r>
            <a:b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Cl2 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 +   2KI 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 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2KCl 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  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1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1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1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1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red-brown</a:t>
            </a:r>
            <a:endParaRPr lang="en-US" sz="2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9263">
              <a:buClr>
                <a:srgbClr val="C00000"/>
              </a:buClr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time iodine has been displaced.</a:t>
            </a:r>
            <a:endParaRPr lang="en-US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1136957"/>
            <a:ext cx="2376264" cy="287343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44208" y="4066063"/>
            <a:ext cx="2520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Chlorine displacing bromine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from aqueous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potassium bromide.</a:t>
            </a:r>
          </a:p>
        </p:txBody>
      </p:sp>
      <p:pic>
        <p:nvPicPr>
          <p:cNvPr id="5" name="12.3 - Halogen halide displacement reactio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88224" y="4989393"/>
            <a:ext cx="2382138" cy="1545779"/>
          </a:xfrm>
          <a:prstGeom prst="rect">
            <a:avLst/>
          </a:prstGeom>
        </p:spPr>
      </p:pic>
      <p:sp>
        <p:nvSpPr>
          <p:cNvPr id="14" name="TextBox 13">
            <a:hlinkClick r:id="rId7" action="ppaction://hlinkfile"/>
          </p:cNvPr>
          <p:cNvSpPr txBox="1"/>
          <p:nvPr/>
        </p:nvSpPr>
        <p:spPr>
          <a:xfrm>
            <a:off x="5267156" y="6258729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Click Here</a:t>
            </a:r>
            <a:endParaRPr lang="en-GB" dirty="0"/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8316416" y="198884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25659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12.3 – </a:t>
            </a:r>
            <a:r>
              <a:rPr lang="en-US" sz="4000" dirty="0"/>
              <a:t>Group </a:t>
            </a:r>
            <a:r>
              <a:rPr lang="en-US" sz="4000" dirty="0" smtClean="0"/>
              <a:t>VII: The Halogens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87129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the halogens react with halides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what happens if you use bromine or iodine instead of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chlorine? This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 gives the results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1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21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1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1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1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1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1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1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21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You know already that chlorine is more reactive than bromine, and bromine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is more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reactive than iodine. So now you can see that: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A halogen will displace a less reactive halogen from a solution of its halide.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365767"/>
              </p:ext>
            </p:extLst>
          </p:nvPr>
        </p:nvGraphicFramePr>
        <p:xfrm>
          <a:off x="204192" y="2244472"/>
          <a:ext cx="8688288" cy="2984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1584"/>
                <a:gridCol w="1992560"/>
                <a:gridCol w="2172072"/>
                <a:gridCol w="2172072"/>
              </a:tblGrid>
              <a:tr h="746182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 the solution contains …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when you add chlorine …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when you add bromine …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when you add iodine …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6182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chloride ions (Cl -)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there is no change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there is no change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6182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bromide ions (Br </a:t>
                      </a:r>
                      <a:r>
                        <a:rPr kumimoji="0" lang="en-GB" sz="20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bromine is displaced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there is no change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6182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iodide ions (I</a:t>
                      </a:r>
                      <a:r>
                        <a:rPr kumimoji="0" lang="en-GB" sz="20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iodine is displaced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iodine is displaced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316416" y="9418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8459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12.3 – </a:t>
            </a:r>
            <a:r>
              <a:rPr lang="en-US" sz="4000" dirty="0"/>
              <a:t>Group VII: The Halogens</a:t>
            </a:r>
            <a:endParaRPr lang="en-GB" sz="3600" b="1" dirty="0" smtClean="0"/>
          </a:p>
        </p:txBody>
      </p:sp>
      <p:sp>
        <p:nvSpPr>
          <p:cNvPr id="7" name="TextBox 6">
            <a:hlinkClick r:id="rId5" action="ppaction://hlinkfile"/>
          </p:cNvPr>
          <p:cNvSpPr txBox="1"/>
          <p:nvPr/>
        </p:nvSpPr>
        <p:spPr>
          <a:xfrm>
            <a:off x="7715428" y="6237312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Click Here</a:t>
            </a:r>
            <a:endParaRPr lang="en-GB" dirty="0"/>
          </a:p>
        </p:txBody>
      </p:sp>
      <p:pic>
        <p:nvPicPr>
          <p:cNvPr id="3" name="12.3 - The Haloge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0324" y="1124744"/>
            <a:ext cx="7309200" cy="5481900"/>
          </a:xfrm>
          <a:prstGeom prst="rect">
            <a:avLst/>
          </a:prstGeom>
        </p:spPr>
      </p:pic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8316416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73381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48000" cy="5470728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330" dirty="0" smtClean="0"/>
              <a:t>What </a:t>
            </a:r>
            <a:r>
              <a:rPr lang="en-US" sz="2330" dirty="0"/>
              <a:t>do the halogens look like? Describe </a:t>
            </a:r>
            <a:r>
              <a:rPr lang="en-US" sz="2330" dirty="0" smtClean="0"/>
              <a:t>them.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330" b="1" dirty="0" smtClean="0"/>
              <a:t>a</a:t>
            </a:r>
            <a:r>
              <a:rPr lang="en-US" sz="2330" dirty="0" smtClean="0"/>
              <a:t> 	Describe </a:t>
            </a:r>
            <a:r>
              <a:rPr lang="en-US" sz="2330" dirty="0"/>
              <a:t>the trend in reactivity in Group </a:t>
            </a:r>
            <a:r>
              <a:rPr lang="en-US" sz="2330" dirty="0" smtClean="0"/>
              <a:t>VII.</a:t>
            </a:r>
            <a:br>
              <a:rPr lang="en-US" sz="2330" dirty="0" smtClean="0"/>
            </a:br>
            <a:r>
              <a:rPr lang="en-US" sz="2330" b="1" dirty="0" smtClean="0"/>
              <a:t>b</a:t>
            </a:r>
            <a:r>
              <a:rPr lang="en-US" sz="2330" dirty="0" smtClean="0"/>
              <a:t> 	Is </a:t>
            </a:r>
            <a:r>
              <a:rPr lang="en-US" sz="2330" dirty="0"/>
              <a:t>this trend the same as for Group I? (Check back!)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330" b="1" dirty="0" smtClean="0"/>
              <a:t>a</a:t>
            </a:r>
            <a:r>
              <a:rPr lang="en-US" sz="2330" dirty="0" smtClean="0"/>
              <a:t> 	Describe </a:t>
            </a:r>
            <a:r>
              <a:rPr lang="en-US" sz="2330" dirty="0"/>
              <a:t>any similarities you notice in the products </a:t>
            </a:r>
            <a:r>
              <a:rPr lang="en-US" sz="2330" dirty="0" smtClean="0"/>
              <a:t>that 	form </a:t>
            </a:r>
            <a:r>
              <a:rPr lang="en-US" sz="2330" dirty="0"/>
              <a:t>when the halogens react with iron </a:t>
            </a:r>
            <a:r>
              <a:rPr lang="en-US" sz="2330" dirty="0" smtClean="0"/>
              <a:t>wool.</a:t>
            </a:r>
            <a:br>
              <a:rPr lang="en-US" sz="2330" dirty="0" smtClean="0"/>
            </a:br>
            <a:r>
              <a:rPr lang="en-US" sz="2330" b="1" dirty="0" smtClean="0"/>
              <a:t>b</a:t>
            </a:r>
            <a:r>
              <a:rPr lang="en-US" sz="2330" dirty="0" smtClean="0"/>
              <a:t> 	Which </a:t>
            </a:r>
            <a:r>
              <a:rPr lang="en-US" sz="2330" dirty="0"/>
              <a:t>type of bonding do they have?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330" dirty="0" smtClean="0"/>
              <a:t>What </a:t>
            </a:r>
            <a:r>
              <a:rPr lang="en-US" sz="2330" dirty="0"/>
              <a:t>makes the halogens so reactive?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330" b="1" dirty="0" smtClean="0"/>
              <a:t>a</a:t>
            </a:r>
            <a:r>
              <a:rPr lang="en-US" sz="2330" dirty="0" smtClean="0"/>
              <a:t> 	Write </a:t>
            </a:r>
            <a:r>
              <a:rPr lang="en-US" sz="2330" dirty="0"/>
              <a:t>a word equation for the reaction of bromine </a:t>
            </a:r>
            <a:r>
              <a:rPr lang="en-US" sz="2330" dirty="0" smtClean="0"/>
              <a:t>with 	potassium </a:t>
            </a:r>
            <a:r>
              <a:rPr lang="en-US" sz="2330" dirty="0"/>
              <a:t>iodide. What do you expect to </a:t>
            </a:r>
            <a:r>
              <a:rPr lang="en-US" sz="2330" dirty="0" smtClean="0"/>
              <a:t>see?</a:t>
            </a:r>
            <a:br>
              <a:rPr lang="en-US" sz="2330" dirty="0" smtClean="0"/>
            </a:br>
            <a:r>
              <a:rPr lang="en-US" sz="2330" b="1" dirty="0" smtClean="0"/>
              <a:t>b</a:t>
            </a:r>
            <a:r>
              <a:rPr lang="en-US" sz="2330" dirty="0" smtClean="0"/>
              <a:t> 	Now </a:t>
            </a:r>
            <a:r>
              <a:rPr lang="en-US" sz="2330" dirty="0"/>
              <a:t>explain why the reaction in a occurs.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330" dirty="0" smtClean="0"/>
              <a:t>The </a:t>
            </a:r>
            <a:r>
              <a:rPr lang="en-US" sz="2330" dirty="0"/>
              <a:t>fifth element in Group VII is called astatine. It is a </a:t>
            </a:r>
            <a:r>
              <a:rPr lang="en-US" sz="2330" dirty="0" smtClean="0"/>
              <a:t>very rare </a:t>
            </a:r>
            <a:r>
              <a:rPr lang="en-US" sz="2330" dirty="0"/>
              <a:t>element. Do you expect it to </a:t>
            </a:r>
            <a:r>
              <a:rPr lang="en-US" sz="2330" dirty="0" smtClean="0"/>
              <a:t>be:</a:t>
            </a:r>
            <a:br>
              <a:rPr lang="en-US" sz="2330" dirty="0" smtClean="0"/>
            </a:br>
            <a:r>
              <a:rPr lang="en-US" sz="2330" b="1" dirty="0" smtClean="0"/>
              <a:t>a</a:t>
            </a:r>
            <a:r>
              <a:rPr lang="en-US" sz="2330" dirty="0" smtClean="0"/>
              <a:t> 	a </a:t>
            </a:r>
            <a:r>
              <a:rPr lang="en-US" sz="2330" dirty="0"/>
              <a:t>gas, a liquid, or a solid? Give your </a:t>
            </a:r>
            <a:r>
              <a:rPr lang="en-US" sz="2330" dirty="0" smtClean="0"/>
              <a:t>reason.</a:t>
            </a:r>
            <a:br>
              <a:rPr lang="en-US" sz="2330" dirty="0" smtClean="0"/>
            </a:br>
            <a:r>
              <a:rPr lang="en-US" sz="2330" b="1" dirty="0" smtClean="0"/>
              <a:t>b</a:t>
            </a:r>
            <a:r>
              <a:rPr lang="en-US" sz="2330" dirty="0" smtClean="0"/>
              <a:t> 	</a:t>
            </a:r>
            <a:r>
              <a:rPr lang="en-US" sz="2330" dirty="0" err="1" smtClean="0"/>
              <a:t>coloured</a:t>
            </a:r>
            <a:r>
              <a:rPr lang="en-US" sz="2330" dirty="0" smtClean="0"/>
              <a:t> </a:t>
            </a:r>
            <a:r>
              <a:rPr lang="en-US" sz="2330" dirty="0"/>
              <a:t>or </a:t>
            </a:r>
            <a:r>
              <a:rPr lang="en-US" sz="2330" dirty="0" err="1"/>
              <a:t>colourless</a:t>
            </a:r>
            <a:r>
              <a:rPr lang="en-US" sz="2330" dirty="0"/>
              <a:t>? </a:t>
            </a:r>
            <a:r>
              <a:rPr lang="en-US" sz="2330" dirty="0" smtClean="0"/>
              <a:t/>
            </a:r>
            <a:br>
              <a:rPr lang="en-US" sz="2330" dirty="0" smtClean="0"/>
            </a:br>
            <a:r>
              <a:rPr lang="en-US" sz="2330" b="1" dirty="0" smtClean="0"/>
              <a:t>c</a:t>
            </a:r>
            <a:r>
              <a:rPr lang="en-US" sz="2330" dirty="0" smtClean="0"/>
              <a:t> 	harmful </a:t>
            </a:r>
            <a:r>
              <a:rPr lang="en-US" sz="2330" dirty="0"/>
              <a:t>or harmless?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2592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497426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12.3 – </a:t>
            </a:r>
            <a:r>
              <a:rPr lang="en-US" sz="4000" dirty="0"/>
              <a:t>Group VII: The Halogens</a:t>
            </a:r>
            <a:endParaRPr lang="en-GB" sz="3600" b="1" dirty="0" smtClean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6943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7617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12.4 – </a:t>
            </a:r>
            <a:r>
              <a:rPr lang="en-US" sz="4000" dirty="0"/>
              <a:t>Group </a:t>
            </a:r>
            <a:r>
              <a:rPr lang="en-US" sz="4000" dirty="0" smtClean="0"/>
              <a:t>o: The Noble Gases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568863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5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Noble Gases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group of non-metals contains the elements helium, neon, </a:t>
            </a:r>
            <a:r>
              <a:rPr lang="en-US" sz="2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argon, krypton </a:t>
            </a:r>
            <a:r>
              <a:rPr lang="en-US" sz="2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xenon. These elements are all:</a:t>
            </a:r>
          </a:p>
          <a:p>
            <a:pPr marL="723900" indent="-361950">
              <a:buClr>
                <a:srgbClr val="C00000"/>
              </a:buClr>
              <a:buSzPct val="114000"/>
              <a:buFont typeface="Wingdings" panose="05000000000000000000" pitchFamily="2" charset="2"/>
              <a:buChar char="§"/>
            </a:pPr>
            <a:r>
              <a:rPr lang="en-US" sz="2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non-metals</a:t>
            </a:r>
            <a:endParaRPr lang="en-US" sz="25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indent="-361950">
              <a:buClr>
                <a:srgbClr val="C00000"/>
              </a:buClr>
              <a:buSzPct val="114000"/>
              <a:buFont typeface="Wingdings" panose="05000000000000000000" pitchFamily="2" charset="2"/>
              <a:buChar char="§"/>
            </a:pPr>
            <a:r>
              <a:rPr lang="en-US" sz="2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sz="2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gases, which occur naturally in air</a:t>
            </a:r>
          </a:p>
          <a:p>
            <a:pPr marL="723900" indent="-361950">
              <a:buClr>
                <a:srgbClr val="C00000"/>
              </a:buClr>
              <a:buSzPct val="114000"/>
              <a:buFont typeface="Wingdings" panose="05000000000000000000" pitchFamily="2" charset="2"/>
              <a:buChar char="§"/>
            </a:pPr>
            <a:r>
              <a:rPr lang="en-US" sz="2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monatomic </a:t>
            </a:r>
            <a:r>
              <a:rPr lang="en-US" sz="2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they exist as single atoms</a:t>
            </a:r>
          </a:p>
          <a:p>
            <a:pPr marL="723900" indent="-361950">
              <a:buClr>
                <a:srgbClr val="C00000"/>
              </a:buClr>
              <a:buSzPct val="114000"/>
              <a:buFont typeface="Wingdings" panose="05000000000000000000" pitchFamily="2" charset="2"/>
              <a:buChar char="§"/>
            </a:pPr>
            <a:r>
              <a:rPr lang="en-US" sz="2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unreactive</a:t>
            </a:r>
            <a:r>
              <a:rPr lang="en-US" sz="2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This is their most striking property. They do </a:t>
            </a:r>
            <a:r>
              <a:rPr lang="en-US" sz="2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normally react </a:t>
            </a:r>
            <a:r>
              <a:rPr lang="en-US" sz="2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anything. That is why they are called </a:t>
            </a:r>
            <a:r>
              <a:rPr lang="en-US" sz="2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noble</a:t>
            </a:r>
            <a:r>
              <a:rPr lang="en-US" sz="2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5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144" y="1124744"/>
            <a:ext cx="3096344" cy="130999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868144" y="2555026"/>
            <a:ext cx="3012046" cy="3970318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endParaRPr lang="en-US" sz="168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endParaRPr lang="en-US" sz="168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endParaRPr lang="en-US" sz="168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endParaRPr lang="en-US" sz="168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endParaRPr lang="en-US" sz="168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endParaRPr lang="en-US" sz="168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endParaRPr lang="en-US" sz="168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endParaRPr lang="en-US" sz="168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endParaRPr lang="en-US" sz="168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endParaRPr lang="en-US" sz="168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r>
              <a:rPr lang="en-US" sz="168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Helium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second most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abundant element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universe,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hydrogen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But it is so light that </a:t>
            </a:r>
            <a:r>
              <a:rPr lang="en-US" sz="16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escapes </a:t>
            </a:r>
            <a:r>
              <a:rPr lang="en-US" sz="16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our atmosphere.</a:t>
            </a:r>
            <a:endParaRPr lang="en-GB" sz="168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059301"/>
              </p:ext>
            </p:extLst>
          </p:nvPr>
        </p:nvGraphicFramePr>
        <p:xfrm>
          <a:off x="5940152" y="2660869"/>
          <a:ext cx="2832602" cy="2399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8426"/>
                <a:gridCol w="1584176"/>
              </a:tblGrid>
              <a:tr h="364071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Noble Gas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in the air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4071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Helium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Tiny traces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4071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Argon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Just under 1%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4071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Neon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0.002%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4071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Krypton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0.0001%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4071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Xenon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 than 0.0001%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 rot="1078849">
            <a:off x="8597353" y="2391529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44408" y="382213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0612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12.4 – </a:t>
            </a:r>
            <a:r>
              <a:rPr lang="en-US" sz="4000" dirty="0"/>
              <a:t>Group </a:t>
            </a:r>
            <a:r>
              <a:rPr lang="en-US" sz="4000" dirty="0" smtClean="0"/>
              <a:t>o: The Noble Gases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8784977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</a:t>
            </a:r>
            <a:r>
              <a:rPr lang="en-US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they unreactive?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you have seen, atoms react in order to gain a stable outer shell of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electrons. But the atoms of the noble gases already have a stable outer shell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with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electrons, except for helium which has 2 (since it has only one shell):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the atoms have no need to react in order to gain or lose electrons.</a:t>
            </a:r>
          </a:p>
          <a:p>
            <a:pPr marL="457200" indent="-4572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noble gases are unreactive, and monatomic, because their </a:t>
            </a:r>
            <a:r>
              <a:rPr lang="en-US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atoms already </a:t>
            </a:r>
            <a:r>
              <a:rPr lang="en-US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stable outer electron shell.</a:t>
            </a:r>
            <a:endParaRPr lang="en-US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68144" y="4077072"/>
            <a:ext cx="3012046" cy="2554545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we get them</a:t>
            </a:r>
          </a:p>
          <a:p>
            <a:pPr>
              <a:tabLst>
                <a:tab pos="24209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obtain helium from natural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gas, in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it is an impurity.</a:t>
            </a:r>
          </a:p>
          <a:p>
            <a:pPr>
              <a:tabLst>
                <a:tab pos="24209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get the other noble gases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the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air, in the fractional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distillation of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liquid air (page 212).</a:t>
            </a:r>
            <a:endParaRPr lang="en-GB" sz="20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 rot="1078849">
            <a:off x="8597353" y="3879310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4224577"/>
            <a:ext cx="1656184" cy="19768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7704" y="4221088"/>
            <a:ext cx="1650292" cy="21186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904" y="4221088"/>
            <a:ext cx="2048066" cy="2339956"/>
          </a:xfrm>
          <a:prstGeom prst="rect">
            <a:avLst/>
          </a:prstGeom>
        </p:spPr>
      </p:pic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316416" y="249289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7790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12.4 – </a:t>
            </a:r>
            <a:r>
              <a:rPr lang="en-US" sz="4000" dirty="0"/>
              <a:t>Group </a:t>
            </a:r>
            <a:r>
              <a:rPr lang="en-US" sz="4000" dirty="0" smtClean="0"/>
              <a:t>o: The Noble Gases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8784977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</a:t>
            </a:r>
            <a:r>
              <a:rPr lang="en-US" sz="1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their physical properties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all groups, the Group 0 elements do show trends. Look at this table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</a:pPr>
            <a:endParaRPr lang="en-US" sz="19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The gases grow denser (or ‘heavier’) down the group, because the mass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of the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atoms increases. The increase in boiling points is a sign of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increasing attraction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between atoms. It gets harder to separate them to form a gas.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Compare these physical trends with those for the Group VII non-metals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on page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170. What do you notice?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805068"/>
              </p:ext>
            </p:extLst>
          </p:nvPr>
        </p:nvGraphicFramePr>
        <p:xfrm>
          <a:off x="200554" y="1857732"/>
          <a:ext cx="8691925" cy="3299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086"/>
                <a:gridCol w="3024336"/>
                <a:gridCol w="2520280"/>
                <a:gridCol w="2016223"/>
              </a:tblGrid>
              <a:tr h="660450">
                <a:tc>
                  <a:txBody>
                    <a:bodyPr/>
                    <a:lstStyle/>
                    <a:p>
                      <a:r>
                        <a:rPr lang="en-GB" sz="175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Noble Gas</a:t>
                      </a:r>
                      <a:endParaRPr lang="en-GB" sz="175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Its</a:t>
                      </a:r>
                      <a:r>
                        <a:rPr kumimoji="0" lang="en-GB" sz="1750" b="1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atoms</a:t>
                      </a:r>
                      <a:endParaRPr kumimoji="0" lang="en-GB" sz="17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balloon full of this</a:t>
                      </a:r>
                      <a:r>
                        <a:rPr kumimoji="0" lang="en-GB" sz="1750" b="1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gas…</a:t>
                      </a:r>
                      <a:endParaRPr kumimoji="0" lang="en-GB" sz="17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point /</a:t>
                      </a:r>
                      <a:r>
                        <a:rPr kumimoji="0" lang="en-GB" sz="1750" b="1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75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sz="17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660450"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Helium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Rises quickly into the air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-269</a:t>
                      </a:r>
                      <a:endParaRPr lang="en-GB" sz="17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78368"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Neon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Rises slowly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-246</a:t>
                      </a:r>
                      <a:endParaRPr lang="en-GB" sz="17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78368"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Argon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Falls slowly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-186</a:t>
                      </a:r>
                      <a:endParaRPr lang="en-GB" sz="17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0911"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Krypton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Falls quickly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-152</a:t>
                      </a:r>
                      <a:endParaRPr lang="en-GB" sz="17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0911"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Xenon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GB" sz="175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5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Falls very quickly</a:t>
                      </a:r>
                      <a:endParaRPr kumimoji="0" lang="en-GB" sz="17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-107</a:t>
                      </a:r>
                      <a:endParaRPr lang="en-GB" sz="17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Down Arrow 12"/>
          <p:cNvSpPr/>
          <p:nvPr/>
        </p:nvSpPr>
        <p:spPr>
          <a:xfrm>
            <a:off x="5939906" y="2564904"/>
            <a:ext cx="808827" cy="2520280"/>
          </a:xfrm>
          <a:custGeom>
            <a:avLst/>
            <a:gdLst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827326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620292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40735 h 2626793"/>
              <a:gd name="connsiteX1" fmla="*/ 344790 w 1172116"/>
              <a:gd name="connsiteY1" fmla="*/ 2040735 h 2626793"/>
              <a:gd name="connsiteX2" fmla="*/ 569076 w 1172116"/>
              <a:gd name="connsiteY2" fmla="*/ 0 h 2626793"/>
              <a:gd name="connsiteX3" fmla="*/ 620292 w 1172116"/>
              <a:gd name="connsiteY3" fmla="*/ 34505 h 2626793"/>
              <a:gd name="connsiteX4" fmla="*/ 827326 w 1172116"/>
              <a:gd name="connsiteY4" fmla="*/ 2040735 h 2626793"/>
              <a:gd name="connsiteX5" fmla="*/ 1172116 w 1172116"/>
              <a:gd name="connsiteY5" fmla="*/ 2040735 h 2626793"/>
              <a:gd name="connsiteX6" fmla="*/ 586058 w 1172116"/>
              <a:gd name="connsiteY6" fmla="*/ 2626793 h 2626793"/>
              <a:gd name="connsiteX7" fmla="*/ 0 w 1172116"/>
              <a:gd name="connsiteY7" fmla="*/ 2040735 h 262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116" h="2626793">
                <a:moveTo>
                  <a:pt x="0" y="2040735"/>
                </a:moveTo>
                <a:lnTo>
                  <a:pt x="344790" y="2040735"/>
                </a:lnTo>
                <a:lnTo>
                  <a:pt x="569076" y="0"/>
                </a:lnTo>
                <a:lnTo>
                  <a:pt x="620292" y="34505"/>
                </a:lnTo>
                <a:lnTo>
                  <a:pt x="827326" y="2040735"/>
                </a:lnTo>
                <a:lnTo>
                  <a:pt x="1172116" y="2040735"/>
                </a:lnTo>
                <a:lnTo>
                  <a:pt x="586058" y="2626793"/>
                </a:lnTo>
                <a:lnTo>
                  <a:pt x="0" y="2040735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37000">
                <a:srgbClr val="FF0000"/>
              </a:gs>
              <a:gs pos="99000">
                <a:schemeClr val="accent6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5724128" y="3071862"/>
            <a:ext cx="1203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The atoms </a:t>
            </a:r>
            <a:br>
              <a:rPr lang="en-GB" sz="1600" dirty="0" smtClean="0"/>
            </a:br>
            <a:r>
              <a:rPr lang="en-GB" sz="1600" dirty="0" smtClean="0"/>
              <a:t>increase in </a:t>
            </a:r>
            <a:br>
              <a:rPr lang="en-GB" sz="1600" dirty="0" smtClean="0"/>
            </a:br>
            <a:r>
              <a:rPr lang="en-GB" sz="1600" dirty="0" smtClean="0"/>
              <a:t>size and mass</a:t>
            </a:r>
            <a:endParaRPr lang="en-GB" sz="1600" dirty="0"/>
          </a:p>
        </p:txBody>
      </p:sp>
      <p:sp>
        <p:nvSpPr>
          <p:cNvPr id="14" name="Down Arrow 12"/>
          <p:cNvSpPr/>
          <p:nvPr/>
        </p:nvSpPr>
        <p:spPr>
          <a:xfrm>
            <a:off x="3059832" y="2564904"/>
            <a:ext cx="808827" cy="2520280"/>
          </a:xfrm>
          <a:custGeom>
            <a:avLst/>
            <a:gdLst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827326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620292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40735 h 2626793"/>
              <a:gd name="connsiteX1" fmla="*/ 344790 w 1172116"/>
              <a:gd name="connsiteY1" fmla="*/ 2040735 h 2626793"/>
              <a:gd name="connsiteX2" fmla="*/ 569076 w 1172116"/>
              <a:gd name="connsiteY2" fmla="*/ 0 h 2626793"/>
              <a:gd name="connsiteX3" fmla="*/ 620292 w 1172116"/>
              <a:gd name="connsiteY3" fmla="*/ 34505 h 2626793"/>
              <a:gd name="connsiteX4" fmla="*/ 827326 w 1172116"/>
              <a:gd name="connsiteY4" fmla="*/ 2040735 h 2626793"/>
              <a:gd name="connsiteX5" fmla="*/ 1172116 w 1172116"/>
              <a:gd name="connsiteY5" fmla="*/ 2040735 h 2626793"/>
              <a:gd name="connsiteX6" fmla="*/ 586058 w 1172116"/>
              <a:gd name="connsiteY6" fmla="*/ 2626793 h 2626793"/>
              <a:gd name="connsiteX7" fmla="*/ 0 w 1172116"/>
              <a:gd name="connsiteY7" fmla="*/ 2040735 h 262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116" h="2626793">
                <a:moveTo>
                  <a:pt x="0" y="2040735"/>
                </a:moveTo>
                <a:lnTo>
                  <a:pt x="344790" y="2040735"/>
                </a:lnTo>
                <a:lnTo>
                  <a:pt x="569076" y="0"/>
                </a:lnTo>
                <a:lnTo>
                  <a:pt x="620292" y="34505"/>
                </a:lnTo>
                <a:lnTo>
                  <a:pt x="827326" y="2040735"/>
                </a:lnTo>
                <a:lnTo>
                  <a:pt x="1172116" y="2040735"/>
                </a:lnTo>
                <a:lnTo>
                  <a:pt x="586058" y="2626793"/>
                </a:lnTo>
                <a:lnTo>
                  <a:pt x="0" y="2040735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37000">
                <a:srgbClr val="FF0000"/>
              </a:gs>
              <a:gs pos="99000">
                <a:schemeClr val="accent6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2716284" y="3081080"/>
            <a:ext cx="14959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dirty="0" smtClean="0"/>
              <a:t>The atoms </a:t>
            </a:r>
            <a:br>
              <a:rPr lang="en-GB" sz="1600" dirty="0" smtClean="0"/>
            </a:br>
            <a:r>
              <a:rPr lang="en-GB" sz="1600" dirty="0" smtClean="0"/>
              <a:t>increase in </a:t>
            </a:r>
            <a:br>
              <a:rPr lang="en-GB" sz="1600" dirty="0" smtClean="0"/>
            </a:br>
            <a:r>
              <a:rPr lang="en-GB" sz="1600" dirty="0" smtClean="0"/>
              <a:t>size and mass</a:t>
            </a:r>
            <a:endParaRPr lang="en-GB" sz="1600" dirty="0"/>
          </a:p>
        </p:txBody>
      </p:sp>
      <p:sp>
        <p:nvSpPr>
          <p:cNvPr id="16" name="Down Arrow 12"/>
          <p:cNvSpPr/>
          <p:nvPr/>
        </p:nvSpPr>
        <p:spPr>
          <a:xfrm>
            <a:off x="7939884" y="2636912"/>
            <a:ext cx="808827" cy="2520280"/>
          </a:xfrm>
          <a:custGeom>
            <a:avLst/>
            <a:gdLst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827326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06230 h 2592288"/>
              <a:gd name="connsiteX1" fmla="*/ 344790 w 1172116"/>
              <a:gd name="connsiteY1" fmla="*/ 2006230 h 2592288"/>
              <a:gd name="connsiteX2" fmla="*/ 344790 w 1172116"/>
              <a:gd name="connsiteY2" fmla="*/ 0 h 2592288"/>
              <a:gd name="connsiteX3" fmla="*/ 620292 w 1172116"/>
              <a:gd name="connsiteY3" fmla="*/ 0 h 2592288"/>
              <a:gd name="connsiteX4" fmla="*/ 827326 w 1172116"/>
              <a:gd name="connsiteY4" fmla="*/ 2006230 h 2592288"/>
              <a:gd name="connsiteX5" fmla="*/ 1172116 w 1172116"/>
              <a:gd name="connsiteY5" fmla="*/ 2006230 h 2592288"/>
              <a:gd name="connsiteX6" fmla="*/ 586058 w 1172116"/>
              <a:gd name="connsiteY6" fmla="*/ 2592288 h 2592288"/>
              <a:gd name="connsiteX7" fmla="*/ 0 w 1172116"/>
              <a:gd name="connsiteY7" fmla="*/ 2006230 h 2592288"/>
              <a:gd name="connsiteX0" fmla="*/ 0 w 1172116"/>
              <a:gd name="connsiteY0" fmla="*/ 2040735 h 2626793"/>
              <a:gd name="connsiteX1" fmla="*/ 344790 w 1172116"/>
              <a:gd name="connsiteY1" fmla="*/ 2040735 h 2626793"/>
              <a:gd name="connsiteX2" fmla="*/ 569076 w 1172116"/>
              <a:gd name="connsiteY2" fmla="*/ 0 h 2626793"/>
              <a:gd name="connsiteX3" fmla="*/ 620292 w 1172116"/>
              <a:gd name="connsiteY3" fmla="*/ 34505 h 2626793"/>
              <a:gd name="connsiteX4" fmla="*/ 827326 w 1172116"/>
              <a:gd name="connsiteY4" fmla="*/ 2040735 h 2626793"/>
              <a:gd name="connsiteX5" fmla="*/ 1172116 w 1172116"/>
              <a:gd name="connsiteY5" fmla="*/ 2040735 h 2626793"/>
              <a:gd name="connsiteX6" fmla="*/ 586058 w 1172116"/>
              <a:gd name="connsiteY6" fmla="*/ 2626793 h 2626793"/>
              <a:gd name="connsiteX7" fmla="*/ 0 w 1172116"/>
              <a:gd name="connsiteY7" fmla="*/ 2040735 h 262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116" h="2626793">
                <a:moveTo>
                  <a:pt x="0" y="2040735"/>
                </a:moveTo>
                <a:lnTo>
                  <a:pt x="344790" y="2040735"/>
                </a:lnTo>
                <a:lnTo>
                  <a:pt x="569076" y="0"/>
                </a:lnTo>
                <a:lnTo>
                  <a:pt x="620292" y="34505"/>
                </a:lnTo>
                <a:lnTo>
                  <a:pt x="827326" y="2040735"/>
                </a:lnTo>
                <a:lnTo>
                  <a:pt x="1172116" y="2040735"/>
                </a:lnTo>
                <a:lnTo>
                  <a:pt x="586058" y="2626793"/>
                </a:lnTo>
                <a:lnTo>
                  <a:pt x="0" y="2040735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37000">
                <a:srgbClr val="FF0000"/>
              </a:gs>
              <a:gs pos="99000">
                <a:schemeClr val="accent6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7864840" y="3153088"/>
            <a:ext cx="9589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dirty="0" smtClean="0"/>
              <a:t>The</a:t>
            </a:r>
            <a:br>
              <a:rPr lang="en-GB" sz="1600" dirty="0" smtClean="0"/>
            </a:br>
            <a:r>
              <a:rPr lang="en-GB" sz="1600" dirty="0" smtClean="0"/>
              <a:t>boiling</a:t>
            </a:r>
            <a:br>
              <a:rPr lang="en-GB" sz="1600" dirty="0" smtClean="0"/>
            </a:br>
            <a:r>
              <a:rPr lang="en-GB" sz="1600" dirty="0" smtClean="0"/>
              <a:t>points</a:t>
            </a:r>
            <a:br>
              <a:rPr lang="en-GB" sz="1600" dirty="0" smtClean="0"/>
            </a:br>
            <a:r>
              <a:rPr lang="en-GB" sz="1600" dirty="0" smtClean="0"/>
              <a:t>increase</a:t>
            </a:r>
            <a:endParaRPr lang="en-GB" sz="1600" dirty="0"/>
          </a:p>
        </p:txBody>
      </p:sp>
      <p:sp>
        <p:nvSpPr>
          <p:cNvPr id="4" name="Oval 3"/>
          <p:cNvSpPr/>
          <p:nvPr/>
        </p:nvSpPr>
        <p:spPr>
          <a:xfrm>
            <a:off x="1422169" y="2433008"/>
            <a:ext cx="648072" cy="648072"/>
          </a:xfrm>
          <a:prstGeom prst="ellipse">
            <a:avLst/>
          </a:prstGeom>
          <a:solidFill>
            <a:srgbClr val="F8EDEC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algn="r"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He</a:t>
            </a:r>
          </a:p>
          <a:p>
            <a:pPr>
              <a:lnSpc>
                <a:spcPts val="600"/>
              </a:lnSpc>
            </a:pPr>
            <a:r>
              <a:rPr lang="en-GB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Oval 17"/>
          <p:cNvSpPr/>
          <p:nvPr/>
        </p:nvSpPr>
        <p:spPr>
          <a:xfrm>
            <a:off x="1979878" y="2996952"/>
            <a:ext cx="719914" cy="71991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  <a:p>
            <a:pPr algn="r"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Ne</a:t>
            </a:r>
          </a:p>
          <a:p>
            <a:pPr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GB" sz="1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295652" y="3501008"/>
            <a:ext cx="752009" cy="788925"/>
          </a:xfrm>
          <a:prstGeom prst="ellipse">
            <a:avLst/>
          </a:prstGeom>
          <a:solidFill>
            <a:srgbClr val="ECCCCA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  <a:p>
            <a:pPr algn="r"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GB" sz="15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GB" sz="15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en-GB" sz="1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111175" y="4016877"/>
            <a:ext cx="769675" cy="780275"/>
          </a:xfrm>
          <a:prstGeom prst="ellipse">
            <a:avLst/>
          </a:prstGeom>
          <a:solidFill>
            <a:srgbClr val="E6BAB8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</a:t>
            </a:r>
          </a:p>
          <a:p>
            <a:pPr algn="r"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Kr</a:t>
            </a:r>
          </a:p>
          <a:p>
            <a:pPr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en-GB" sz="1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331639" y="4437112"/>
            <a:ext cx="779535" cy="779535"/>
          </a:xfrm>
          <a:prstGeom prst="ellipse">
            <a:avLst/>
          </a:prstGeom>
          <a:solidFill>
            <a:srgbClr val="E1AFAD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131</a:t>
            </a:r>
          </a:p>
          <a:p>
            <a:pPr algn="r"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GB" sz="15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endParaRPr lang="en-GB" sz="15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600"/>
              </a:lnSpc>
            </a:pPr>
            <a:r>
              <a:rPr lang="en-GB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  <a:endParaRPr lang="en-GB" sz="1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hlinkClick r:id="rId3" action="ppaction://hlinksldjump"/>
          </p:cNvPr>
          <p:cNvSpPr txBox="1"/>
          <p:nvPr/>
        </p:nvSpPr>
        <p:spPr>
          <a:xfrm>
            <a:off x="8316416" y="101382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4688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12.4 – </a:t>
            </a:r>
            <a:r>
              <a:rPr lang="en-US" sz="4000" dirty="0"/>
              <a:t>Group </a:t>
            </a:r>
            <a:r>
              <a:rPr lang="en-US" sz="4000" dirty="0" smtClean="0"/>
              <a:t>o: The Noble Gases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504" y="5949280"/>
            <a:ext cx="439248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Colourful signs in Tokyo, thanks to neon.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499992" y="5949280"/>
            <a:ext cx="439248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Cool blue headlamps, thanks to xenon.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498"/>
          <a:stretch/>
        </p:blipFill>
        <p:spPr>
          <a:xfrm>
            <a:off x="251520" y="1174817"/>
            <a:ext cx="4248471" cy="45709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72"/>
          <a:stretch/>
        </p:blipFill>
        <p:spPr>
          <a:xfrm>
            <a:off x="4661543" y="1196751"/>
            <a:ext cx="4273157" cy="4549039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16416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536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12.4 – </a:t>
            </a:r>
            <a:r>
              <a:rPr lang="en-US" sz="4000" dirty="0"/>
              <a:t>Group </a:t>
            </a:r>
            <a:r>
              <a:rPr lang="en-US" sz="4000" dirty="0" smtClean="0"/>
              <a:t>o: The Noble Gases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480721" cy="5683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73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Uses </a:t>
            </a:r>
            <a:r>
              <a:rPr lang="en-US" sz="17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noble gases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noble gases are unreactive or inert, which makes them safe to use.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also glow when a current is passed through them at low </a:t>
            </a: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pressure. These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properties lead to many uses.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Helium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used to fill balloons and airships, because it is much </a:t>
            </a: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lighter than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 – and will not catch fire.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Argon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used to provide an inert atmosphere. For example it is used</a:t>
            </a: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896938" lvl="1" indent="-276225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filler in tungsten light bulbs. (If air were used, the oxygen in </a:t>
            </a: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would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 tungsten filament burn away.)</a:t>
            </a:r>
          </a:p>
          <a:p>
            <a:pPr marL="896938" lvl="1" indent="-276225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 metals that are being welded. It won’t react with the </a:t>
            </a: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metals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(unlike the oxygen in air).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Neon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used in advertising signs. It glows red, but the colour can </a:t>
            </a: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changed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mixing it with other gases.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Krypton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used in lasers – for example for eye surgery – and in </a:t>
            </a: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 headlamps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Xenon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gives a light like bright daylight, but with a blue tinge. It is </a:t>
            </a: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in 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lighthouse lamps, lights for hospital operating rooms, and </a:t>
            </a:r>
            <a:r>
              <a:rPr lang="en-US" sz="17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 headlamps</a:t>
            </a:r>
            <a:r>
              <a:rPr lang="en-US" sz="17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73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36" r="5334"/>
          <a:stretch/>
        </p:blipFill>
        <p:spPr>
          <a:xfrm>
            <a:off x="6660232" y="1124746"/>
            <a:ext cx="2304256" cy="3583539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6660232" y="4797152"/>
            <a:ext cx="23042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an easy way to blow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balloons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buy a canister of helium.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6055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12.4 – </a:t>
            </a:r>
            <a:r>
              <a:rPr lang="en-US" sz="4000" dirty="0"/>
              <a:t>Group o: The Noble Gases</a:t>
            </a:r>
            <a:endParaRPr lang="en-GB" sz="3600" b="1" dirty="0" smtClean="0"/>
          </a:p>
        </p:txBody>
      </p:sp>
      <p:sp>
        <p:nvSpPr>
          <p:cNvPr id="7" name="TextBox 6">
            <a:hlinkClick r:id="rId5" action="ppaction://hlinkfile"/>
          </p:cNvPr>
          <p:cNvSpPr txBox="1"/>
          <p:nvPr/>
        </p:nvSpPr>
        <p:spPr>
          <a:xfrm>
            <a:off x="7308304" y="6165304"/>
            <a:ext cx="1656184" cy="46166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IE" sz="2400" dirty="0" smtClean="0"/>
              <a:t>Click Here</a:t>
            </a:r>
            <a:endParaRPr lang="en-GB" sz="2400" dirty="0"/>
          </a:p>
        </p:txBody>
      </p:sp>
      <p:pic>
        <p:nvPicPr>
          <p:cNvPr id="3" name="12.4 - The Noble Gas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9512" y="1116384"/>
            <a:ext cx="6710317" cy="5490260"/>
          </a:xfrm>
          <a:prstGeom prst="rect">
            <a:avLst/>
          </a:prstGeom>
        </p:spPr>
      </p:pic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8316416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96062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48000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550" dirty="0" smtClean="0"/>
              <a:t>Why </a:t>
            </a:r>
            <a:r>
              <a:rPr lang="en-US" sz="2550" dirty="0"/>
              <a:t>do the members of Group 0 have </a:t>
            </a:r>
            <a:r>
              <a:rPr lang="en-US" sz="2550" dirty="0" smtClean="0"/>
              <a:t>similar properties</a:t>
            </a:r>
            <a:r>
              <a:rPr lang="en-US" sz="2550" dirty="0"/>
              <a:t>?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550" dirty="0" smtClean="0"/>
              <a:t>Explain </a:t>
            </a:r>
            <a:r>
              <a:rPr lang="en-US" sz="2550" dirty="0"/>
              <a:t>why the noble gases are unreactive.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550" b="1" dirty="0" smtClean="0"/>
              <a:t>a</a:t>
            </a:r>
            <a:r>
              <a:rPr lang="en-US" sz="2550" dirty="0" smtClean="0"/>
              <a:t> </a:t>
            </a:r>
            <a:r>
              <a:rPr lang="en-US" sz="2550" dirty="0"/>
              <a:t>What are the trends in density and boiling point </a:t>
            </a:r>
            <a:r>
              <a:rPr lang="en-US" sz="2550" dirty="0" smtClean="0"/>
              <a:t>for the </a:t>
            </a:r>
            <a:r>
              <a:rPr lang="en-US" sz="2550" dirty="0"/>
              <a:t>noble </a:t>
            </a:r>
            <a:r>
              <a:rPr lang="en-US" sz="2550" dirty="0" smtClean="0"/>
              <a:t>gases?</a:t>
            </a:r>
            <a:br>
              <a:rPr lang="en-US" sz="2550" dirty="0" smtClean="0"/>
            </a:br>
            <a:r>
              <a:rPr lang="en-US" sz="2550" b="1" dirty="0" smtClean="0"/>
              <a:t>b</a:t>
            </a:r>
            <a:r>
              <a:rPr lang="en-US" sz="2550" dirty="0" smtClean="0"/>
              <a:t> </a:t>
            </a:r>
            <a:r>
              <a:rPr lang="en-US" sz="2550" dirty="0"/>
              <a:t>Are these trends the same as </a:t>
            </a:r>
            <a:r>
              <a:rPr lang="en-US" sz="2550" dirty="0" smtClean="0"/>
              <a:t>for:</a:t>
            </a:r>
            <a:br>
              <a:rPr lang="en-US" sz="2550" dirty="0" smtClean="0"/>
            </a:br>
            <a:r>
              <a:rPr lang="en-US" sz="2550" dirty="0" smtClean="0"/>
              <a:t>	</a:t>
            </a:r>
            <a:r>
              <a:rPr lang="en-US" sz="2550" b="1" dirty="0" err="1" smtClean="0"/>
              <a:t>i</a:t>
            </a:r>
            <a:r>
              <a:rPr lang="en-US" sz="2550" dirty="0" smtClean="0"/>
              <a:t> </a:t>
            </a:r>
            <a:r>
              <a:rPr lang="en-US" sz="2550" dirty="0"/>
              <a:t>Group I? </a:t>
            </a:r>
            <a:r>
              <a:rPr lang="en-US" sz="2550" dirty="0" smtClean="0"/>
              <a:t>	</a:t>
            </a:r>
            <a:r>
              <a:rPr lang="en-US" sz="2550" b="1" dirty="0" smtClean="0"/>
              <a:t>ii </a:t>
            </a:r>
            <a:r>
              <a:rPr lang="en-US" sz="2550" dirty="0"/>
              <a:t>Group VII? (Check back!)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550" dirty="0" smtClean="0"/>
              <a:t>The </a:t>
            </a:r>
            <a:r>
              <a:rPr lang="en-US" sz="2550" dirty="0"/>
              <a:t>noble gases are widely used. Explain why, and give </a:t>
            </a:r>
            <a:r>
              <a:rPr lang="en-US" sz="2550" dirty="0" smtClean="0"/>
              <a:t>one use </a:t>
            </a:r>
            <a:r>
              <a:rPr lang="en-US" sz="2550" dirty="0"/>
              <a:t>for each.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550" dirty="0" smtClean="0"/>
              <a:t>The </a:t>
            </a:r>
            <a:r>
              <a:rPr lang="en-US" sz="2550" dirty="0"/>
              <a:t>sixth element in Group 0 is radon (Rn). Would </a:t>
            </a:r>
            <a:r>
              <a:rPr lang="en-US" sz="2550" dirty="0" smtClean="0"/>
              <a:t>you expect </a:t>
            </a:r>
            <a:r>
              <a:rPr lang="en-US" sz="2550" dirty="0"/>
              <a:t>it to </a:t>
            </a:r>
            <a:r>
              <a:rPr lang="en-US" sz="2550" dirty="0" smtClean="0"/>
              <a:t>be:</a:t>
            </a:r>
            <a:br>
              <a:rPr lang="en-US" sz="2550" dirty="0" smtClean="0"/>
            </a:br>
            <a:r>
              <a:rPr lang="en-US" sz="2550" b="1" dirty="0" smtClean="0"/>
              <a:t>a</a:t>
            </a:r>
            <a:r>
              <a:rPr lang="en-US" sz="2550" dirty="0" smtClean="0"/>
              <a:t> </a:t>
            </a:r>
            <a:r>
              <a:rPr lang="en-US" sz="2550" dirty="0"/>
              <a:t>a gas, a liquid, or a solid, at room </a:t>
            </a:r>
            <a:r>
              <a:rPr lang="en-US" sz="2550" dirty="0" smtClean="0"/>
              <a:t>temperature?</a:t>
            </a:r>
            <a:br>
              <a:rPr lang="en-US" sz="2550" dirty="0" smtClean="0"/>
            </a:br>
            <a:r>
              <a:rPr lang="en-US" sz="2550" b="1" dirty="0" smtClean="0"/>
              <a:t>b</a:t>
            </a:r>
            <a:r>
              <a:rPr lang="en-US" sz="2550" dirty="0" smtClean="0"/>
              <a:t> </a:t>
            </a:r>
            <a:r>
              <a:rPr lang="en-US" sz="2550" dirty="0"/>
              <a:t>heavier, or lighter, than </a:t>
            </a:r>
            <a:r>
              <a:rPr lang="en-US" sz="2550" dirty="0" smtClean="0"/>
              <a:t>xenon?</a:t>
            </a:r>
            <a:br>
              <a:rPr lang="en-US" sz="2550" dirty="0" smtClean="0"/>
            </a:br>
            <a:r>
              <a:rPr lang="en-US" sz="2550" b="1" dirty="0" smtClean="0"/>
              <a:t>c</a:t>
            </a:r>
            <a:r>
              <a:rPr lang="en-US" sz="2550" dirty="0" smtClean="0"/>
              <a:t> </a:t>
            </a:r>
            <a:r>
              <a:rPr lang="en-US" sz="2550" dirty="0"/>
              <a:t>chemically reactive?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2592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497426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12.4 – </a:t>
            </a:r>
            <a:r>
              <a:rPr lang="en-US" sz="4000" dirty="0"/>
              <a:t>Group o: The Noble Gases</a:t>
            </a:r>
            <a:endParaRPr lang="en-GB" sz="3600" b="1" dirty="0" smtClean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62233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6129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12.5 – </a:t>
            </a:r>
            <a:r>
              <a:rPr lang="en-US" sz="4000" dirty="0" smtClean="0"/>
              <a:t>The Transition Elements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86409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they?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transition elements are the block of 30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 in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middle of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Periodic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Table.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all metals, and include most of the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metals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every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 – such as iron, tin, copper, and silver.</a:t>
            </a:r>
          </a:p>
          <a:p>
            <a:pPr>
              <a:buClr>
                <a:srgbClr val="C00000"/>
              </a:buClr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physical properties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are three of the transition elements: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144" y="1124744"/>
            <a:ext cx="3096344" cy="11909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1780" y="5661248"/>
            <a:ext cx="28780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NewAsterLTStd"/>
              </a:rPr>
              <a:t>Iron</a:t>
            </a:r>
            <a:r>
              <a:rPr lang="en-US" dirty="0">
                <a:latin typeface="NewAsterLTStd"/>
              </a:rPr>
              <a:t>: the most widely used </a:t>
            </a:r>
            <a:r>
              <a:rPr lang="en-US" dirty="0" smtClean="0">
                <a:latin typeface="NewAsterLTStd"/>
              </a:rPr>
              <a:t>metal; grey </a:t>
            </a:r>
            <a:r>
              <a:rPr lang="en-US" dirty="0">
                <a:latin typeface="NewAsterLTStd"/>
              </a:rPr>
              <a:t>with a metallic </a:t>
            </a:r>
            <a:r>
              <a:rPr lang="en-US" dirty="0" err="1" smtClean="0">
                <a:latin typeface="NewAsterLTStd"/>
              </a:rPr>
              <a:t>lustre</a:t>
            </a:r>
            <a:r>
              <a:rPr lang="en-US" dirty="0" smtClean="0">
                <a:latin typeface="NewAsterLTStd"/>
              </a:rPr>
              <a:t> (shine</a:t>
            </a:r>
            <a:r>
              <a:rPr lang="en-US" dirty="0">
                <a:latin typeface="NewAsterLTStd"/>
              </a:rPr>
              <a:t>).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203848" y="5661248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NewAsterLTStd"/>
              </a:rPr>
              <a:t>Copper</a:t>
            </a:r>
            <a:r>
              <a:rPr lang="en-US" dirty="0">
                <a:latin typeface="NewAsterLTStd"/>
              </a:rPr>
              <a:t>: reddish with a </a:t>
            </a:r>
            <a:r>
              <a:rPr lang="en-US" dirty="0" smtClean="0">
                <a:latin typeface="NewAsterLTStd"/>
              </a:rPr>
              <a:t>metallic </a:t>
            </a:r>
            <a:r>
              <a:rPr lang="en-GB" dirty="0" smtClean="0">
                <a:latin typeface="NewAsterLTStd"/>
              </a:rPr>
              <a:t>lustre</a:t>
            </a:r>
            <a:r>
              <a:rPr lang="en-GB" dirty="0">
                <a:latin typeface="NewAsterLTStd"/>
              </a:rPr>
              <a:t>.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6228184" y="5661248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NewAsterLTStd"/>
              </a:rPr>
              <a:t>Nickel</a:t>
            </a:r>
            <a:r>
              <a:rPr lang="en-US" dirty="0">
                <a:latin typeface="NewAsterLTStd"/>
              </a:rPr>
              <a:t>: silvery with a </a:t>
            </a:r>
            <a:r>
              <a:rPr lang="en-US" dirty="0" smtClean="0">
                <a:latin typeface="NewAsterLTStd"/>
              </a:rPr>
              <a:t>metallic </a:t>
            </a:r>
            <a:r>
              <a:rPr lang="en-GB" dirty="0" smtClean="0">
                <a:latin typeface="NewAsterLTStd"/>
              </a:rPr>
              <a:t>lustre</a:t>
            </a:r>
            <a:r>
              <a:rPr lang="en-GB" dirty="0">
                <a:latin typeface="NewAsterLTStd"/>
              </a:rPr>
              <a:t>.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12" t="4103" r="14212" b="1532"/>
          <a:stretch/>
        </p:blipFill>
        <p:spPr>
          <a:xfrm>
            <a:off x="193040" y="3442161"/>
            <a:ext cx="2866792" cy="21269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66" t="8972" r="15366" b="4869"/>
          <a:stretch/>
        </p:blipFill>
        <p:spPr>
          <a:xfrm>
            <a:off x="3203848" y="3489579"/>
            <a:ext cx="2808312" cy="207955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66" t="4869" r="13057"/>
          <a:stretch/>
        </p:blipFill>
        <p:spPr>
          <a:xfrm>
            <a:off x="6228184" y="3455947"/>
            <a:ext cx="2659599" cy="2113189"/>
          </a:xfrm>
          <a:prstGeom prst="rect">
            <a:avLst/>
          </a:prstGeom>
        </p:spPr>
      </p:pic>
      <p:sp>
        <p:nvSpPr>
          <p:cNvPr id="12" name="TextBox 11">
            <a:hlinkClick r:id="rId7" action="ppaction://hlinksldjump"/>
          </p:cNvPr>
          <p:cNvSpPr txBox="1"/>
          <p:nvPr/>
        </p:nvSpPr>
        <p:spPr>
          <a:xfrm>
            <a:off x="8316416" y="242088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2004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12.5 – </a:t>
            </a:r>
            <a:r>
              <a:rPr lang="en-US" sz="4000" dirty="0" smtClean="0"/>
              <a:t>The Transition Elements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8712969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is some data for them, with sodium for comparison: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19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The transition elements share these physical properties: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hard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, tough and strong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. They are not soft like the Group I metals.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melting points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. Look at the values in the table. But mercury is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an exception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. It is a liquid at room temperature. (It melts at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239°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C.)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malleable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(can be hammered into different shapes) and ductile (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can be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drawn out into wires).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good 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conductors of heat and electricity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. Of all the metals, silver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is the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best conductor of electricity, and copper is next.</a:t>
            </a:r>
          </a:p>
          <a:p>
            <a:pPr marL="620713" indent="-25876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. They are heavy. 1 cm</a:t>
            </a:r>
            <a:r>
              <a:rPr lang="en-US" sz="19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cube of iron weighs 7.9 grams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– over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8 times more than 1 cm</a:t>
            </a:r>
            <a:r>
              <a:rPr lang="en-US" sz="19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cube of sodium.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208375"/>
              </p:ext>
            </p:extLst>
          </p:nvPr>
        </p:nvGraphicFramePr>
        <p:xfrm>
          <a:off x="251520" y="1556792"/>
          <a:ext cx="5832647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1895"/>
                <a:gridCol w="1140606"/>
                <a:gridCol w="1613699"/>
                <a:gridCol w="1866447"/>
              </a:tblGrid>
              <a:tr h="370840"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Symbol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Density in g/cm</a:t>
                      </a:r>
                      <a:r>
                        <a:rPr lang="en-IE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Melting point /</a:t>
                      </a:r>
                      <a:r>
                        <a:rPr lang="en-IE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Nickel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6162321" y="1556792"/>
            <a:ext cx="2730159" cy="2031325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transition elements</a:t>
            </a:r>
          </a:p>
          <a:p>
            <a:pPr>
              <a:tabLst>
                <a:tab pos="1346200" algn="l"/>
                <a:tab pos="2420938" algn="l"/>
              </a:tabLs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iron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	copper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1346200" algn="l"/>
                <a:tab pos="2420938" algn="l"/>
              </a:tabLs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nickel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	zinc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1346200" algn="l"/>
                <a:tab pos="2420938" algn="l"/>
              </a:tabLs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silver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	gold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1346200" algn="l"/>
                <a:tab pos="2420938" algn="l"/>
              </a:tabLs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platinum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	mercury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1346200" algn="l"/>
                <a:tab pos="2420938" algn="l"/>
              </a:tabLs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chromium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	cadmium</a:t>
            </a:r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 rot="1078849">
            <a:off x="8584701" y="1461802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8316416" y="364502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0193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12.5 – </a:t>
            </a:r>
            <a:r>
              <a:rPr lang="en-US" sz="4000" dirty="0" smtClean="0"/>
              <a:t>The Transition Elements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48786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chemical properties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</a:pPr>
            <a:r>
              <a:rPr lang="en-US" sz="2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en-US" sz="2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much less reactive than the Group I </a:t>
            </a:r>
            <a:r>
              <a:rPr lang="en-US" sz="2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metals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E.g.,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copper and nickel do not react with water, or catch fire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air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unlike sodium. In general, the transition elements do not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corrode readily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atmosphere. But iron is an exception – it rusts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easily.</a:t>
            </a:r>
            <a:b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spend a fortune every year on rust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prevention.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</a:pPr>
            <a:r>
              <a:rPr lang="en-US" sz="2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en-US" sz="2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 no clear trend in reactivity, unlike the Group I </a:t>
            </a:r>
            <a:r>
              <a:rPr lang="en-US" sz="2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metals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But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those next to each other in the Periodic Table do tend to be similar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Most transition elements form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coloured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compounds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contrast, the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Group I metals form white compounds.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80" b="6398"/>
          <a:stretch/>
        </p:blipFill>
        <p:spPr>
          <a:xfrm>
            <a:off x="6667379" y="1124744"/>
            <a:ext cx="2247422" cy="27363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67379" y="3933056"/>
            <a:ext cx="22474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Because they are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coloured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compounds of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transition elements are used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pottery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glazes.</a:t>
            </a: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2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12.5 – </a:t>
            </a:r>
            <a:r>
              <a:rPr lang="en-US" sz="4000" dirty="0" smtClean="0"/>
              <a:t>The Transition Elements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48786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can form ions with different charges. Compare these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So we say the transition elements show </a:t>
            </a:r>
            <a:r>
              <a:rPr lang="en-US" sz="2400" b="1" dirty="0"/>
              <a:t>variable valency</a:t>
            </a:r>
            <a:r>
              <a:rPr lang="en-US" sz="2400" dirty="0"/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04248" y="1175841"/>
            <a:ext cx="2088232" cy="5078313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Salts of transition elements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3038" indent="-173038"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oxides and hydroxides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all metals are bases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 they react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with acids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form salts.</a:t>
            </a:r>
          </a:p>
          <a:p>
            <a:pPr marL="173038" indent="-173038"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So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 can make salts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transition elements by starting with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their oxides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or hydroxides, and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reacting these with acids.</a:t>
            </a:r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 rot="1078849">
            <a:off x="8584701" y="1033255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973719"/>
              </p:ext>
            </p:extLst>
          </p:nvPr>
        </p:nvGraphicFramePr>
        <p:xfrm>
          <a:off x="179512" y="2089760"/>
          <a:ext cx="6476265" cy="364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8755"/>
                <a:gridCol w="1657669"/>
                <a:gridCol w="2659841"/>
              </a:tblGrid>
              <a:tr h="884344">
                <a:tc>
                  <a:txBody>
                    <a:bodyPr/>
                    <a:lstStyle/>
                    <a:p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Charge on Ions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Examples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5232"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Group I metals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always 1+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sodium: Na</a:t>
                      </a:r>
                      <a:r>
                        <a:rPr kumimoji="0" lang="en-GB" sz="22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endParaRPr lang="en-GB" sz="22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5232"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Group II metals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always 2+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magnesium: Mg</a:t>
                      </a:r>
                      <a:r>
                        <a:rPr kumimoji="0" lang="en-GB" sz="22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2+</a:t>
                      </a:r>
                      <a:endParaRPr lang="en-GB" sz="22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884344"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Group III metals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always 3+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aluminium: Al</a:t>
                      </a:r>
                      <a:r>
                        <a:rPr kumimoji="0" lang="en-GB" sz="22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3+</a:t>
                      </a:r>
                      <a:endParaRPr lang="en-GB" sz="22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884344"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Transition elements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Variable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it-IT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copper: Cu</a:t>
                      </a:r>
                      <a:r>
                        <a:rPr kumimoji="0" lang="it-IT" sz="22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kumimoji="0" lang="it-IT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Cu</a:t>
                      </a:r>
                      <a:r>
                        <a:rPr kumimoji="0" lang="it-IT" sz="22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2+</a:t>
                      </a:r>
                    </a:p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iron: Fe</a:t>
                      </a:r>
                      <a:r>
                        <a:rPr kumimoji="0" lang="en-GB" sz="22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2+</a:t>
                      </a:r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Fe</a:t>
                      </a:r>
                      <a:r>
                        <a:rPr kumimoji="0" lang="en-GB" sz="22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3+</a:t>
                      </a:r>
                      <a:endParaRPr lang="en-GB" sz="22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316416" y="59492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2710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12.5 – </a:t>
            </a:r>
            <a:r>
              <a:rPr lang="en-US" sz="4000" dirty="0" smtClean="0"/>
              <a:t>The Transition Elements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336705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 startAt="5"/>
              <a:tabLst>
                <a:tab pos="3416300" algn="l"/>
              </a:tabLst>
            </a:pPr>
            <a:r>
              <a:rPr lang="en-US" sz="196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can form more than one compound with another </a:t>
            </a:r>
            <a:r>
              <a:rPr lang="en-US" sz="196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element.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because of their variable valency. For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example:</a:t>
            </a:r>
            <a:b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copper(I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oxide, Cu</a:t>
            </a:r>
            <a:r>
              <a:rPr lang="en-US" sz="196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copper(II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oxide, </a:t>
            </a:r>
            <a:r>
              <a:rPr lang="en-US" sz="196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CuO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iron(II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oxide, </a:t>
            </a:r>
            <a:r>
              <a:rPr lang="en-US" sz="196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FeO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iron(III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oxide,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en-US" sz="1960" baseline="-25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960" baseline="-25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br>
              <a:rPr lang="en-US" sz="1960" baseline="-25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Roman numeral in brackets tells you how many electrons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metal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 has lost. This number is called its oxidation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state.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 startAt="5"/>
            </a:pPr>
            <a:r>
              <a:rPr lang="en-US" sz="196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</a:t>
            </a:r>
            <a:r>
              <a:rPr lang="en-US" sz="196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 elements can form complex ions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E.g., if you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ammonia to a solution containing copper(II) ions, a pale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 precipitate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copper(II) hydroxide forms. It dissolves again if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add </a:t>
            </a:r>
            <a:b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ammonia, giving a deep blue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solution.</a:t>
            </a:r>
            <a:b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dissolves because each copper ion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attracts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 ammonia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molecules and two </a:t>
            </a:r>
            <a:b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molecules, forming a large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soluble </a:t>
            </a:r>
            <a:b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complex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ion.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ion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gives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 its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deep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 colour.</a:t>
            </a:r>
            <a:endParaRPr lang="en-US" sz="196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16216" y="1175841"/>
            <a:ext cx="2376264" cy="3016210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Testing </a:t>
            </a:r>
            <a:r>
              <a:rPr lang="en-US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copper ions</a:t>
            </a:r>
          </a:p>
          <a:p>
            <a:pPr>
              <a:tabLst>
                <a:tab pos="2420938" algn="l"/>
              </a:tabLst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The reaction in point 6 is used in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the test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for copper(II) ions (page 286.)</a:t>
            </a:r>
          </a:p>
          <a:p>
            <a:pPr>
              <a:tabLst>
                <a:tab pos="2420938" algn="l"/>
              </a:tabLst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The formula of the complex ion is</a:t>
            </a:r>
          </a:p>
          <a:p>
            <a:pPr>
              <a:tabLst>
                <a:tab pos="2420938" algn="l"/>
              </a:tabLst>
            </a:pPr>
            <a:r>
              <a:rPr lang="en-U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Cu(H</a:t>
            </a:r>
            <a:r>
              <a:rPr lang="en-US" sz="19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O)</a:t>
            </a:r>
            <a:r>
              <a:rPr lang="en-US" sz="19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(NH</a:t>
            </a:r>
            <a:r>
              <a:rPr lang="en-US" sz="19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9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en-US" sz="1900" b="1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2+</a:t>
            </a:r>
            <a:endParaRPr lang="en-GB" sz="1900" b="1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 rot="1078849">
            <a:off x="8584701" y="1033255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hlinkClick r:id="rId5" action="ppaction://hlinkfile"/>
          </p:cNvPr>
          <p:cNvSpPr txBox="1"/>
          <p:nvPr/>
        </p:nvSpPr>
        <p:spPr>
          <a:xfrm>
            <a:off x="6876256" y="6237312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Click Here</a:t>
            </a:r>
            <a:endParaRPr lang="en-GB" dirty="0"/>
          </a:p>
        </p:txBody>
      </p:sp>
      <p:pic>
        <p:nvPicPr>
          <p:cNvPr id="5" name="12.5 - Transition elemen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40152" y="4509120"/>
            <a:ext cx="2952328" cy="1660685"/>
          </a:xfrm>
          <a:prstGeom prst="rect">
            <a:avLst/>
          </a:prstGeom>
        </p:spPr>
      </p:pic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316416" y="22379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928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12.5 – </a:t>
            </a:r>
            <a:r>
              <a:rPr lang="en-US" sz="4000" dirty="0" smtClean="0"/>
              <a:t>The Transition Elements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336705" cy="5604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sz="199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Uses of the transition elements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hard, strong transition elements are used in structures such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bridges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buildings, and cars. Iron is the most widely used – usually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 of alloys called steels. (In alloys, small amounts of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substances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mixed with a metal, to improve its properties.)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 elements are used in making alloys.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E.g., chromium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nickel are mixed with iron to make stainless steel.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 are used as conductors of heat and electricity.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E.g.,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steel is used for radiators, and copper for electric wiring.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 elements and their compounds acts as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catalysts. Catalysts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speed up reactions, while remaining unchanged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themselves. E.g.,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 is used as a catalyst in making ammonia (page 127).</a:t>
            </a:r>
            <a:endParaRPr lang="en-US" sz="199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1134688"/>
            <a:ext cx="2403642" cy="28054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516217" y="4022064"/>
            <a:ext cx="24036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Iron rods give the building strength.</a:t>
            </a:r>
            <a:endParaRPr lang="en-GB" dirty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80526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6638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48000" cy="53399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3100" dirty="0" smtClean="0"/>
              <a:t>Name </a:t>
            </a:r>
            <a:r>
              <a:rPr lang="en-US" sz="3100" dirty="0"/>
              <a:t>five transition elements.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3100" dirty="0" smtClean="0"/>
              <a:t>Which </a:t>
            </a:r>
            <a:r>
              <a:rPr lang="en-US" sz="3100" dirty="0"/>
              <a:t>best describes the transition elements, </a:t>
            </a:r>
            <a:r>
              <a:rPr lang="en-US" sz="3100" dirty="0" smtClean="0"/>
              <a:t>overall:</a:t>
            </a:r>
            <a:br>
              <a:rPr lang="en-US" sz="3100" dirty="0" smtClean="0"/>
            </a:br>
            <a:r>
              <a:rPr lang="en-US" sz="3100" b="1" dirty="0" smtClean="0"/>
              <a:t>a</a:t>
            </a:r>
            <a:r>
              <a:rPr lang="en-US" sz="3100" dirty="0" smtClean="0"/>
              <a:t> </a:t>
            </a:r>
            <a:r>
              <a:rPr lang="en-US" sz="3100" dirty="0"/>
              <a:t>soft or hard? </a:t>
            </a:r>
            <a:r>
              <a:rPr lang="en-US" sz="3100" b="1" dirty="0"/>
              <a:t>b</a:t>
            </a:r>
            <a:r>
              <a:rPr lang="en-US" sz="3100" dirty="0"/>
              <a:t> high density or low </a:t>
            </a:r>
            <a:r>
              <a:rPr lang="en-US" sz="3100" dirty="0" smtClean="0"/>
              <a:t>density?</a:t>
            </a:r>
            <a:br>
              <a:rPr lang="en-US" sz="3100" dirty="0" smtClean="0"/>
            </a:br>
            <a:r>
              <a:rPr lang="en-US" sz="3100" b="1" dirty="0" smtClean="0"/>
              <a:t>c</a:t>
            </a:r>
            <a:r>
              <a:rPr lang="en-US" sz="3100" dirty="0" smtClean="0"/>
              <a:t> </a:t>
            </a:r>
            <a:r>
              <a:rPr lang="en-US" sz="3100" dirty="0"/>
              <a:t>high melting point or low melting </a:t>
            </a:r>
            <a:r>
              <a:rPr lang="en-US" sz="3100" dirty="0" smtClean="0"/>
              <a:t>point?</a:t>
            </a:r>
            <a:br>
              <a:rPr lang="en-US" sz="3100" dirty="0" smtClean="0"/>
            </a:br>
            <a:r>
              <a:rPr lang="en-US" sz="3100" b="1" dirty="0" smtClean="0"/>
              <a:t>d</a:t>
            </a:r>
            <a:r>
              <a:rPr lang="en-US" sz="3100" dirty="0" smtClean="0"/>
              <a:t> </a:t>
            </a:r>
            <a:r>
              <a:rPr lang="en-US" sz="3100" dirty="0"/>
              <a:t>reactive or unreactive, with water?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3100" dirty="0" smtClean="0"/>
              <a:t>What </a:t>
            </a:r>
            <a:r>
              <a:rPr lang="en-US" sz="3100" dirty="0"/>
              <a:t>is unusual about </a:t>
            </a:r>
            <a:r>
              <a:rPr lang="en-US" sz="3100" b="1" dirty="0"/>
              <a:t>mercury?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3100" dirty="0" smtClean="0"/>
              <a:t>Most </a:t>
            </a:r>
            <a:r>
              <a:rPr lang="en-US" sz="3100" dirty="0"/>
              <a:t>paints contain compounds of transition </a:t>
            </a:r>
            <a:r>
              <a:rPr lang="en-US" sz="3100" dirty="0" smtClean="0"/>
              <a:t>elements. Why </a:t>
            </a:r>
            <a:r>
              <a:rPr lang="en-US" sz="3100" dirty="0"/>
              <a:t>do you think this is?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3100" dirty="0" smtClean="0"/>
              <a:t>Suggest </a:t>
            </a:r>
            <a:r>
              <a:rPr lang="en-US" sz="3100" dirty="0"/>
              <a:t>reasons why copper is used in hot water </a:t>
            </a:r>
            <a:r>
              <a:rPr lang="en-US" sz="3100" dirty="0" smtClean="0"/>
              <a:t>pipes, while </a:t>
            </a:r>
            <a:r>
              <a:rPr lang="en-US" sz="3100" dirty="0"/>
              <a:t>iron is not</a:t>
            </a:r>
            <a:r>
              <a:rPr lang="en-US" sz="3100" dirty="0" smtClean="0"/>
              <a:t>.</a:t>
            </a:r>
            <a:endParaRPr lang="en-US" sz="3100" dirty="0"/>
          </a:p>
        </p:txBody>
      </p:sp>
      <p:sp>
        <p:nvSpPr>
          <p:cNvPr id="16" name="Oval 15"/>
          <p:cNvSpPr/>
          <p:nvPr/>
        </p:nvSpPr>
        <p:spPr>
          <a:xfrm rot="1078849">
            <a:off x="852592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66140" y="4941168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12.5 – </a:t>
            </a:r>
            <a:r>
              <a:rPr lang="en-US" sz="4000" dirty="0"/>
              <a:t>The Transition Elements</a:t>
            </a:r>
            <a:endParaRPr lang="en-GB" sz="3600" b="1" dirty="0" smtClean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6943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6575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12.6 – </a:t>
            </a:r>
            <a:r>
              <a:rPr lang="en-US" sz="4000" dirty="0" smtClean="0"/>
              <a:t>Across The Periodic Table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8784977" cy="1317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sz="199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</a:t>
            </a:r>
            <a:r>
              <a:rPr lang="en-US" sz="199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Period 3</a:t>
            </a: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you saw, there are trends within groups in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Periodic Table. There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also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period. Look at this table for Period 3:</a:t>
            </a:r>
            <a:endParaRPr lang="en-US" sz="199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152" y="1196752"/>
            <a:ext cx="2999420" cy="10081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436" y="2420888"/>
            <a:ext cx="8616044" cy="4225177"/>
          </a:xfrm>
          <a:prstGeom prst="rect">
            <a:avLst/>
          </a:prstGeom>
        </p:spPr>
      </p:pic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8316416" y="198884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5524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12.6 – </a:t>
            </a:r>
            <a:r>
              <a:rPr lang="en-US" sz="4000" dirty="0" smtClean="0"/>
              <a:t>Across The Periodic Table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8784977" cy="5604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sz="199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</a:t>
            </a:r>
            <a:r>
              <a:rPr lang="en-US" sz="199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Period 3</a:t>
            </a: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Notice these trends across the period: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3416300" algn="l"/>
              </a:tabLst>
            </a:pP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valency (outer-shell)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electrons </a:t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increases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1 each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time. It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the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number, for Groups I to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3416300" algn="l"/>
              </a:tabLst>
            </a:pP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 go from metal to non-metal.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Silicon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in between. It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like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metal in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ways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 non-metal in others. It is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 a </a:t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metalloid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3416300" algn="l"/>
              </a:tabLst>
            </a:pP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Melting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boiling points rise to the middle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period, then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to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low values on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(Only chlorine and argon are gases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b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room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temperature.)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3416300" algn="l"/>
              </a:tabLst>
            </a:pP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oxides of the metals are basic – they react with acids to form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salts. Those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non-metals are acidic – they react with alkalis to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 salts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But aluminium oxide is in between: it reacts with both acids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alkalis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form salts. So it is called an </a:t>
            </a:r>
            <a:r>
              <a:rPr lang="en-US" sz="199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amphoteric oxide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(See </a:t>
            </a:r>
            <a:r>
              <a:rPr lang="en-US" sz="199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157 </a:t>
            </a: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more.)</a:t>
            </a: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199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elements in Period 2 show similar trends.</a:t>
            </a:r>
            <a:endParaRPr lang="en-US" sz="199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9878" y="1124744"/>
            <a:ext cx="2914609" cy="3600400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316416" y="44702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6461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12.6 – </a:t>
            </a:r>
            <a:r>
              <a:rPr lang="en-US" sz="4000" dirty="0" smtClean="0"/>
              <a:t>Across The Periodic Table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532859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tabLst>
                <a:tab pos="3416300" algn="l"/>
              </a:tabLst>
            </a:pPr>
            <a:r>
              <a:rPr lang="en-US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from metal to non-metal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change from metal to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</a:t>
            </a:r>
            <a:b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not clear-cut. Silicon is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 a metalloid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it is like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some ways, and a non-metal in others.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fact there are metalloids in all the periods of the table. They lie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along the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zig-zag line that separates metals from non-metals. Look on the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Metals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 electricity. Metalloids can too, under certain conditions.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they are called semi-conductors. This leads to their use in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computer chips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PV cells for solar power. Silicon is used the most.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88" y="1124743"/>
            <a:ext cx="3600399" cy="4447553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316416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2447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12.6 – </a:t>
            </a:r>
            <a:r>
              <a:rPr lang="en-US" sz="4000" dirty="0" smtClean="0"/>
              <a:t>Across The Periodic Table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69674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Valency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at the last two rows in the table. One shows a typical compound of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element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 other shows the valency of the element in that compound.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valency of an element is the number of electrons its atoms </a:t>
            </a:r>
            <a:r>
              <a:rPr lang="en-US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lose, gain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share, to form a compound.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always loses 1 electron to form a compound. So it has a valency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1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Chlorine shares or gains 1, so it also has a valency of 1. Valency rises to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in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middle of the period, then falls again. It is zero for the noble gases.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that </a:t>
            </a:r>
            <a:r>
              <a:rPr lang="en-US" sz="20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valency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not the same as the </a:t>
            </a:r>
            <a:r>
              <a:rPr lang="en-US" sz="20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valency electrons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But:</a:t>
            </a:r>
          </a:p>
          <a:p>
            <a:pPr marL="811213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valency does match the number of valency electrons, up to Group IV</a:t>
            </a:r>
          </a:p>
          <a:p>
            <a:pPr marL="811213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valency matches the charge on the ion, where an element forms ions.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56" y="1145221"/>
            <a:ext cx="2074289" cy="229519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76256" y="3501008"/>
            <a:ext cx="20742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Silicon occurs naturally in sand </a:t>
            </a:r>
            <a:r>
              <a:rPr lang="en-US" dirty="0" smtClean="0">
                <a:latin typeface="FrutigerLTStd-Light"/>
              </a:rPr>
              <a:t>as silica </a:t>
            </a:r>
            <a:r>
              <a:rPr lang="en-US" dirty="0">
                <a:latin typeface="FrutigerLTStd-Light"/>
              </a:rPr>
              <a:t>(silicon dioxide). To extract it </a:t>
            </a:r>
            <a:r>
              <a:rPr lang="en-US" dirty="0" smtClean="0">
                <a:latin typeface="FrutigerLTStd-Light"/>
              </a:rPr>
              <a:t>the silica </a:t>
            </a:r>
            <a:r>
              <a:rPr lang="en-US" dirty="0">
                <a:latin typeface="FrutigerLTStd-Light"/>
              </a:rPr>
              <a:t>is heated with carbon (coke).</a:t>
            </a:r>
            <a:endParaRPr lang="en-GB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59492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1927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80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1900" b="1" dirty="0" smtClean="0"/>
              <a:t>a</a:t>
            </a:r>
            <a:r>
              <a:rPr lang="en-US" sz="1900" dirty="0" smtClean="0"/>
              <a:t> </a:t>
            </a:r>
            <a:r>
              <a:rPr lang="en-US" sz="1900" dirty="0"/>
              <a:t>Describe how the number of valency electrons </a:t>
            </a:r>
            <a:r>
              <a:rPr lang="en-US" sz="1900" dirty="0" smtClean="0"/>
              <a:t>changes with </a:t>
            </a:r>
            <a:r>
              <a:rPr lang="en-US" sz="1900" dirty="0"/>
              <a:t>group number, across the Periodic </a:t>
            </a:r>
            <a:r>
              <a:rPr lang="en-US" sz="1900" dirty="0" smtClean="0"/>
              <a:t>Table.</a:t>
            </a:r>
            <a:br>
              <a:rPr lang="en-US" sz="1900" dirty="0" smtClean="0"/>
            </a:br>
            <a:r>
              <a:rPr lang="en-US" sz="1900" b="1" dirty="0" smtClean="0"/>
              <a:t>b</a:t>
            </a:r>
            <a:r>
              <a:rPr lang="en-US" sz="1900" dirty="0" smtClean="0"/>
              <a:t> </a:t>
            </a:r>
            <a:r>
              <a:rPr lang="en-US" sz="1900" dirty="0"/>
              <a:t>Describe the change in character from metal to </a:t>
            </a:r>
            <a:r>
              <a:rPr lang="en-US" sz="1900" dirty="0" smtClean="0"/>
              <a:t>nonmetal, across </a:t>
            </a:r>
            <a:r>
              <a:rPr lang="en-US" sz="1900" dirty="0"/>
              <a:t>Period 3.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1900" dirty="0" smtClean="0"/>
              <a:t>How </a:t>
            </a:r>
            <a:r>
              <a:rPr lang="en-US" sz="1900" dirty="0"/>
              <a:t>does the reactivity of the metals change as you </a:t>
            </a:r>
            <a:r>
              <a:rPr lang="en-US" sz="1900" dirty="0" smtClean="0"/>
              <a:t>move across </a:t>
            </a:r>
            <a:r>
              <a:rPr lang="en-US" sz="1900" dirty="0"/>
              <a:t>a period? Why?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1900" dirty="0" smtClean="0"/>
              <a:t>What </a:t>
            </a:r>
            <a:r>
              <a:rPr lang="en-US" sz="1900" dirty="0"/>
              <a:t>does valency of an element mean? Give two examples.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1900" dirty="0" smtClean="0"/>
              <a:t>What </a:t>
            </a:r>
            <a:r>
              <a:rPr lang="en-US" sz="1900" dirty="0"/>
              <a:t>is a metalloid? Give three examples.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1900" dirty="0" smtClean="0"/>
              <a:t>What </a:t>
            </a:r>
            <a:r>
              <a:rPr lang="en-US" sz="1900" dirty="0"/>
              <a:t>is a semi-conductor? Name one.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</a:tabLst>
            </a:pPr>
            <a:r>
              <a:rPr lang="en-US" sz="1900" b="1" dirty="0" smtClean="0"/>
              <a:t>a</a:t>
            </a:r>
            <a:r>
              <a:rPr lang="en-US" sz="1900" dirty="0" smtClean="0"/>
              <a:t>  </a:t>
            </a:r>
            <a:r>
              <a:rPr lang="en-US" sz="1900" dirty="0" err="1" smtClean="0"/>
              <a:t>A</a:t>
            </a:r>
            <a:r>
              <a:rPr lang="en-US" sz="1900" dirty="0" smtClean="0"/>
              <a:t> </a:t>
            </a:r>
            <a:r>
              <a:rPr lang="en-US" sz="1900" dirty="0"/>
              <a:t>challenge! Make a table like the one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opposite</a:t>
            </a:r>
            <a:r>
              <a:rPr lang="en-US" sz="1900" dirty="0"/>
              <a:t>, but </a:t>
            </a:r>
            <a:r>
              <a:rPr lang="en-US" sz="1900" dirty="0" smtClean="0"/>
              <a:t>for Period </a:t>
            </a:r>
            <a:r>
              <a:rPr lang="en-US" sz="1900" dirty="0"/>
              <a:t>2. For each element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table should show:</a:t>
            </a:r>
          </a:p>
          <a:p>
            <a:pPr>
              <a:buClr>
                <a:srgbClr val="0070C0"/>
              </a:buClr>
              <a:tabLst>
                <a:tab pos="896938" algn="l"/>
                <a:tab pos="1346200" algn="l"/>
              </a:tabLst>
            </a:pPr>
            <a:r>
              <a:rPr lang="en-US" sz="1900" dirty="0" smtClean="0"/>
              <a:t>	</a:t>
            </a:r>
            <a:r>
              <a:rPr lang="en-US" sz="1900" dirty="0" err="1" smtClean="0"/>
              <a:t>i</a:t>
            </a:r>
            <a:r>
              <a:rPr lang="en-US" sz="1900" dirty="0" smtClean="0"/>
              <a:t> 	the </a:t>
            </a:r>
            <a:r>
              <a:rPr lang="en-US" sz="1900" dirty="0"/>
              <a:t>group number</a:t>
            </a:r>
          </a:p>
          <a:p>
            <a:pPr>
              <a:buClr>
                <a:srgbClr val="0070C0"/>
              </a:buClr>
              <a:tabLst>
                <a:tab pos="896938" algn="l"/>
                <a:tab pos="1346200" algn="l"/>
              </a:tabLst>
            </a:pPr>
            <a:r>
              <a:rPr lang="en-US" sz="1900" dirty="0" smtClean="0"/>
              <a:t>	ii 	the </a:t>
            </a:r>
            <a:r>
              <a:rPr lang="en-US" sz="1900" dirty="0"/>
              <a:t>name of the element</a:t>
            </a:r>
          </a:p>
          <a:p>
            <a:pPr>
              <a:buClr>
                <a:srgbClr val="0070C0"/>
              </a:buClr>
              <a:tabLst>
                <a:tab pos="896938" algn="l"/>
                <a:tab pos="1346200" algn="l"/>
              </a:tabLst>
            </a:pPr>
            <a:r>
              <a:rPr lang="en-US" sz="1900" dirty="0" smtClean="0"/>
              <a:t>	iii 	the </a:t>
            </a:r>
            <a:r>
              <a:rPr lang="en-US" sz="1900" dirty="0"/>
              <a:t>number of valency electrons it has</a:t>
            </a:r>
          </a:p>
          <a:p>
            <a:pPr>
              <a:buClr>
                <a:srgbClr val="0070C0"/>
              </a:buClr>
              <a:tabLst>
                <a:tab pos="896938" algn="l"/>
                <a:tab pos="1346200" algn="l"/>
              </a:tabLst>
            </a:pPr>
            <a:r>
              <a:rPr lang="en-US" sz="1900" dirty="0" smtClean="0"/>
              <a:t>	iv 	a </a:t>
            </a:r>
            <a:r>
              <a:rPr lang="en-US" sz="1900" dirty="0"/>
              <a:t>typical </a:t>
            </a:r>
            <a:r>
              <a:rPr lang="en-US" sz="1900" dirty="0" smtClean="0"/>
              <a:t>compound</a:t>
            </a:r>
            <a:br>
              <a:rPr lang="en-US" sz="1900" dirty="0" smtClean="0"/>
            </a:br>
            <a:r>
              <a:rPr lang="en-US" sz="1900" dirty="0" smtClean="0"/>
              <a:t>	v 	the </a:t>
            </a:r>
            <a:r>
              <a:rPr lang="en-US" sz="1900" dirty="0"/>
              <a:t>valency shown in that </a:t>
            </a:r>
            <a:r>
              <a:rPr lang="en-US" sz="1900" dirty="0" smtClean="0"/>
              <a:t>compound.</a:t>
            </a:r>
            <a:endParaRPr lang="en-US" sz="1900" dirty="0"/>
          </a:p>
          <a:p>
            <a:pPr marL="811213" indent="-811213">
              <a:buClr>
                <a:srgbClr val="0070C0"/>
              </a:buClr>
              <a:tabLst>
                <a:tab pos="534988" algn="l"/>
                <a:tab pos="1346200" algn="l"/>
              </a:tabLst>
            </a:pPr>
            <a:r>
              <a:rPr lang="en-US" sz="1900" b="1" dirty="0" smtClean="0"/>
              <a:t>	b</a:t>
            </a:r>
            <a:r>
              <a:rPr lang="en-US" sz="1900" dirty="0" smtClean="0"/>
              <a:t> </a:t>
            </a:r>
            <a:r>
              <a:rPr lang="en-US" sz="1900" dirty="0"/>
              <a:t>Now try to predict melting and boiling points for </a:t>
            </a:r>
            <a:r>
              <a:rPr lang="en-US" sz="1900" dirty="0" smtClean="0"/>
              <a:t>the elements </a:t>
            </a:r>
            <a:r>
              <a:rPr lang="en-US" sz="1900" dirty="0"/>
              <a:t>in the period. (The earlier units may help!)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2592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6416" y="5912258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12.6 – </a:t>
            </a:r>
            <a:r>
              <a:rPr lang="en-US" sz="4000" dirty="0"/>
              <a:t>Across The Periodic Table</a:t>
            </a:r>
            <a:endParaRPr lang="en-GB" sz="3600" b="1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224" y="3240054"/>
            <a:ext cx="2272223" cy="2806864"/>
          </a:xfrm>
          <a:prstGeom prst="rect">
            <a:avLst/>
          </a:prstGeom>
        </p:spPr>
      </p:pic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316416" y="23099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553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12.6 – </a:t>
            </a:r>
            <a:r>
              <a:rPr lang="en-US" sz="3300" dirty="0" smtClean="0"/>
              <a:t>How The Periodic Table Developed</a:t>
            </a:r>
            <a:endParaRPr lang="en-GB" sz="33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69674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 </a:t>
            </a:r>
            <a:r>
              <a:rPr lang="en-US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the Periodic Table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Imagine you find a box of jigsaw pieces. You really want to build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jigsaw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But the lid has only scraps of the picture. Many of the pieces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missing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And the image on some pieces is not complete. How frustrating!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That’s how chemists felt, about 150 years ago. They had found more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more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elements. For example 24 metals, including lithium,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sodium, potassium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calcium, and magnesium,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were discovered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between 1800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1845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They could tell that these fitted a pattern of some kind. They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 see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fragments of the pattern – but could not work out what the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pattern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then the Periodic Table was published in 1869, and everything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began to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sense.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6256" y="2901227"/>
            <a:ext cx="2074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250 years ago, nobody knew </a:t>
            </a:r>
            <a:r>
              <a:rPr lang="en-US" dirty="0" smtClean="0">
                <a:latin typeface="FrutigerLTStd-Light"/>
              </a:rPr>
              <a:t>of aluminium</a:t>
            </a:r>
            <a:r>
              <a:rPr lang="en-US" dirty="0">
                <a:latin typeface="FrutigerLTStd-Light"/>
              </a:rPr>
              <a:t>. Today, planes are </a:t>
            </a:r>
            <a:r>
              <a:rPr lang="en-US" dirty="0" smtClean="0">
                <a:latin typeface="FrutigerLTStd-Light"/>
              </a:rPr>
              <a:t>about 80</a:t>
            </a:r>
            <a:r>
              <a:rPr lang="en-US" dirty="0">
                <a:latin typeface="FrutigerLTStd-Light"/>
              </a:rPr>
              <a:t>% aluminium by mass.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22" t="9867" b="14328"/>
          <a:stretch/>
        </p:blipFill>
        <p:spPr>
          <a:xfrm>
            <a:off x="6876256" y="1124744"/>
            <a:ext cx="2088232" cy="170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5830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12.6 – </a:t>
            </a:r>
            <a:r>
              <a:rPr lang="en-US" sz="3300" dirty="0" smtClean="0"/>
              <a:t>How The Periodic Table Developed</a:t>
            </a:r>
            <a:endParaRPr lang="en-GB" sz="33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696745" cy="5393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sz="267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67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really clever summary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67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Periodic Table is the summary of chemistry. It names the </a:t>
            </a:r>
            <a:r>
              <a:rPr lang="en-US" sz="267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 that </a:t>
            </a:r>
            <a:r>
              <a:rPr lang="en-US" sz="267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up our world. It shows the families they belong to, and </a:t>
            </a:r>
            <a:r>
              <a:rPr lang="en-US" sz="267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these </a:t>
            </a:r>
            <a:r>
              <a:rPr lang="en-US" sz="267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relate to each other. It even tells you about the numbers of </a:t>
            </a:r>
            <a:r>
              <a:rPr lang="en-US" sz="267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protons, electrons</a:t>
            </a:r>
            <a:r>
              <a:rPr lang="en-US" sz="267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electron shells in their atoms.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267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 we take the Periodic Table for granted. But it took hundreds </a:t>
            </a:r>
            <a:r>
              <a:rPr lang="en-US" sz="267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years</a:t>
            </a:r>
            <a:r>
              <a:rPr lang="en-US" sz="267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hard work by hundreds of chemists, to develop. There </a:t>
            </a:r>
            <a:r>
              <a:rPr lang="en-US" sz="267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were some </a:t>
            </a:r>
            <a:r>
              <a:rPr lang="en-US" sz="267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tries along the way, like the ‘Law of Octaves’.</a:t>
            </a:r>
            <a:endParaRPr lang="en-US" sz="267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6256" y="2901227"/>
            <a:ext cx="20742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Lithium was discovered in </a:t>
            </a:r>
            <a:r>
              <a:rPr lang="en-US" dirty="0" smtClean="0">
                <a:latin typeface="FrutigerLTStd-Light"/>
              </a:rPr>
              <a:t>1817. Lithium batteries </a:t>
            </a:r>
            <a:r>
              <a:rPr lang="en-US" dirty="0">
                <a:latin typeface="FrutigerLTStd-Light"/>
              </a:rPr>
              <a:t>are used in </a:t>
            </a:r>
            <a:r>
              <a:rPr lang="en-US" dirty="0" smtClean="0">
                <a:latin typeface="FrutigerLTStd-Light"/>
              </a:rPr>
              <a:t>pacemakers, to </a:t>
            </a:r>
            <a:r>
              <a:rPr lang="en-US" dirty="0">
                <a:latin typeface="FrutigerLTStd-Light"/>
              </a:rPr>
              <a:t>keep the heartbeat steady.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56" y="1124745"/>
            <a:ext cx="2074289" cy="174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5243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12.6 – </a:t>
            </a:r>
            <a:r>
              <a:rPr lang="en-US" sz="3300" dirty="0" smtClean="0"/>
              <a:t>How The Periodic Table Developed</a:t>
            </a:r>
            <a:endParaRPr lang="en-GB" sz="33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8784977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Law of Octaves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1863, 56 elements were known. John Newlands, an English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chemist, noted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there were many pairs of similar elements. In each pair,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atomic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weights (or relative atomic masses) differed by a multiple of 8.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he produced a table with the elements in order of increasing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atomic weight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put forward the Law of Octaves: an element behaves like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eighth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following it in the table.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was the first table to show a repeating or periodic pattern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properties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But it had many inconsistencies.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had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copper and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in the same group – even though they behave very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differently. So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was rejected by other chemists.’.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72200" y="3868593"/>
            <a:ext cx="2520280" cy="2800767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of octaves</a:t>
            </a:r>
          </a:p>
          <a:p>
            <a:pPr>
              <a:tabLst>
                <a:tab pos="2420938" algn="l"/>
              </a:tabLst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Element   atomic weight</a:t>
            </a:r>
          </a:p>
          <a:p>
            <a:pPr>
              <a:tabLst>
                <a:tab pos="1346200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potassium 	39</a:t>
            </a:r>
          </a:p>
          <a:p>
            <a:pPr>
              <a:tabLst>
                <a:tab pos="1346200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sodium 	- 23</a:t>
            </a:r>
          </a:p>
          <a:p>
            <a:pPr>
              <a:tabLst>
                <a:tab pos="1346200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16 or 2 x 8</a:t>
            </a:r>
          </a:p>
          <a:p>
            <a:pPr>
              <a:tabLst>
                <a:tab pos="1346200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calcium 	40</a:t>
            </a:r>
          </a:p>
          <a:p>
            <a:pPr>
              <a:tabLst>
                <a:tab pos="1346200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magnesium 	- 24</a:t>
            </a:r>
          </a:p>
          <a:p>
            <a:pPr>
              <a:tabLst>
                <a:tab pos="1346200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16 or 2 x 8</a:t>
            </a:r>
          </a:p>
          <a:p>
            <a:pPr>
              <a:tabLst>
                <a:tab pos="1517650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Now we use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relative atomic mass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instead of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atomic weight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600" b="1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 rot="1078849">
            <a:off x="8584701" y="3697551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701" y="3789040"/>
            <a:ext cx="4582323" cy="216023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79512" y="5949280"/>
            <a:ext cx="60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Newlands knew of all these, in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1865. How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many of them can you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name? Find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 (for didymium). This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'element‘ was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later found to be a mixture.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7524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12.6 – </a:t>
            </a:r>
            <a:r>
              <a:rPr lang="en-US" sz="3300" dirty="0" smtClean="0"/>
              <a:t>How The Periodic Table Developed</a:t>
            </a:r>
            <a:endParaRPr lang="en-GB" sz="33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8298" y="4653136"/>
            <a:ext cx="43537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Dmitri Mendeleev (1834 – 1907). Element 101 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Periodic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Table – the artificial element Mendelevium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– is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named after him. So is a crater on the moon.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298" y="1196753"/>
            <a:ext cx="4353702" cy="30887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7" r="7752"/>
          <a:stretch/>
        </p:blipFill>
        <p:spPr>
          <a:xfrm>
            <a:off x="4637476" y="1196752"/>
            <a:ext cx="4255004" cy="308872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637476" y="4653136"/>
            <a:ext cx="42550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New elements are still being added to the Periodic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Table. This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the team that created the artificial element 112, which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was officially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named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Copernicium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(Cn) in 2010.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2189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12.6 – </a:t>
            </a:r>
            <a:r>
              <a:rPr lang="en-US" sz="3300" dirty="0" smtClean="0"/>
              <a:t>How The Periodic Table Developed</a:t>
            </a:r>
            <a:endParaRPr lang="en-GB" sz="33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044217" cy="541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sz="183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Periodic Table arrives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Dmitri </a:t>
            </a:r>
            <a:r>
              <a:rPr lang="en-US" sz="183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Ivanovich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Mendeleev was born in Russia in 1834, the youngest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at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least 14 children. By the age of 32, he was a Professor of Chemistry.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Mendeleev had gathered a huge amount of data about the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elements. He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wanted to find a pattern that made sense of it, to help his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students. So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made a card for each of the known elements (by then 63). He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played around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cards on a table, first putting the elements in order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atomic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weight, and then into groups with similar </a:t>
            </a:r>
            <a:r>
              <a:rPr lang="en-US" sz="183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behaviour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 was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Periodic Table. It was published in 1869.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Mendeleev took a big risk: he left gaps for elements not yet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discovered. He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named three: </a:t>
            </a:r>
            <a:r>
              <a:rPr lang="en-US" sz="183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eka</a:t>
            </a:r>
            <a:r>
              <a:rPr lang="en-US" sz="183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-aluminium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3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eka</a:t>
            </a:r>
            <a:r>
              <a:rPr lang="en-US" sz="183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-boron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US" sz="183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eka</a:t>
            </a:r>
            <a:r>
              <a:rPr lang="en-US" sz="183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-silicon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predicted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properties. And soon three new elements were found,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matched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predictions – gallium, scandium and germanium. This </a:t>
            </a:r>
            <a:r>
              <a:rPr lang="en-US" sz="183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helped to </a:t>
            </a:r>
            <a:r>
              <a:rPr lang="en-US" sz="183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convince other chemists, and his table was accepted.</a:t>
            </a:r>
            <a:endParaRPr lang="en-US" sz="183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28184" y="4941168"/>
            <a:ext cx="2736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Mendeleev knew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aluminium, titanium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and molybdenum, which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are all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used in today's racing bikes.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137"/>
          <a:stretch/>
        </p:blipFill>
        <p:spPr>
          <a:xfrm>
            <a:off x="6223728" y="1176759"/>
            <a:ext cx="2740760" cy="368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666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12.6 – </a:t>
            </a:r>
            <a:r>
              <a:rPr lang="en-US" sz="3300" dirty="0" smtClean="0"/>
              <a:t>How The Periodic Table Developed</a:t>
            </a:r>
            <a:endParaRPr lang="en-GB" sz="33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8158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Atomic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 and the Periodic Table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Mendeleev had put the elements in order of atomic weight. But he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puzzled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because he then had to swop some to get them into the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groups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For example potassium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(K 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39) is lighter than argon (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so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come before argon. But a reactive metal like potassium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clearly belongs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Group I, not Group 0. So he switched those two around.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1911 the proton was discovered. It soon became clear that the 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proton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the key factor in deciding an element’s position in the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table. So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Mendeleev was right to swop those elements. But it was still not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clear why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groups were so different. Then scientists discovered that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995356" y="3545721"/>
            <a:ext cx="19691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Mendeleev would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recognise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all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elements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these health tablets too.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5356" y="1230196"/>
            <a:ext cx="1969132" cy="22135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9510" y="4433044"/>
            <a:ext cx="87849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number of electrons equals the number of protons,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atom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electrons are arranged in shells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outer-shell electrons dictate reactions. So elements with the same number of outer-shell electrons react in the same way.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1932, 63 years after it appeared, Mendeleev's table finally made sense. Today’s Periodic Table contains many more elements. But his table, nearly 150 years old, is still the blueprint for it..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6536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12.6 – </a:t>
            </a:r>
            <a:r>
              <a:rPr lang="en-US" sz="3300" dirty="0" smtClean="0"/>
              <a:t>How The Periodic Table Developed</a:t>
            </a:r>
            <a:endParaRPr lang="en-GB" sz="33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124745"/>
            <a:ext cx="68158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4163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Atomic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 and the Periodic Table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Mendeleev had put the elements in order of atomic weight. But he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puzzled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because he then had to swop some to get them into the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groups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For example potassium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(K 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39) is lighter than argon (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so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come before argon. But a reactive metal like potassium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clearly belongs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Group I, not Group 0. So he switched those two around.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1911 the proton was discovered. It soon became clear that the 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proton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the key factor in deciding an element’s position in the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table. So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Mendeleev was right to swop those elements. But it was still not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clear why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groups were so different. Then scientists discovered that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995356" y="3545721"/>
            <a:ext cx="19691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Mendeleev would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recognise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all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elements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these health tablets too.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5356" y="1230196"/>
            <a:ext cx="1969132" cy="22135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9510" y="4433044"/>
            <a:ext cx="87849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number of electrons equals the number of protons,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atom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electrons are arranged in shells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outer-shell electrons dictate reactions. So elements with the same number of outer-shell electrons react in the same way.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34163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1932, 63 years after it appeared, Mendeleev's table finally made sense. Today’s Periodic Table contains many more elements. But his table, nearly 150 years old, is still the blueprint for it..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3037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4137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896938" algn="l"/>
              </a:tabLst>
            </a:pPr>
            <a:r>
              <a:rPr lang="en-US" sz="1820" b="1" dirty="0"/>
              <a:t>Core </a:t>
            </a:r>
            <a:r>
              <a:rPr lang="en-US" sz="1820" b="1" dirty="0" smtClean="0"/>
              <a:t>curriculum - Make </a:t>
            </a:r>
            <a:r>
              <a:rPr lang="en-US" sz="1820" b="1" dirty="0"/>
              <a:t>sure you can …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 smtClean="0"/>
              <a:t>state </a:t>
            </a:r>
            <a:r>
              <a:rPr lang="en-US" sz="1820" dirty="0"/>
              <a:t>the link between the Periodic Table </a:t>
            </a:r>
            <a:r>
              <a:rPr lang="en-US" sz="1820" dirty="0" smtClean="0"/>
              <a:t>and proton </a:t>
            </a:r>
            <a:r>
              <a:rPr lang="en-US" sz="1820" dirty="0"/>
              <a:t>number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 smtClean="0"/>
              <a:t>point </a:t>
            </a:r>
            <a:r>
              <a:rPr lang="en-US" sz="1820" dirty="0"/>
              <a:t>out where in the Periodic Table these are:</a:t>
            </a:r>
          </a:p>
          <a:p>
            <a:pPr>
              <a:buClr>
                <a:srgbClr val="C00000"/>
              </a:buClr>
              <a:tabLst>
                <a:tab pos="896938" algn="l"/>
                <a:tab pos="2416175" algn="l"/>
                <a:tab pos="3951288" algn="l"/>
              </a:tabLst>
            </a:pPr>
            <a:r>
              <a:rPr lang="en-US" sz="1820" dirty="0" smtClean="0"/>
              <a:t>	</a:t>
            </a:r>
            <a:r>
              <a:rPr lang="en-US" sz="1820" b="1" i="1" dirty="0" smtClean="0"/>
              <a:t>Group </a:t>
            </a:r>
            <a:r>
              <a:rPr lang="en-US" sz="1820" b="1" i="1" dirty="0"/>
              <a:t>I </a:t>
            </a:r>
            <a:r>
              <a:rPr lang="en-US" sz="1820" b="1" i="1" dirty="0" smtClean="0"/>
              <a:t>	Group </a:t>
            </a:r>
            <a:r>
              <a:rPr lang="en-US" sz="1820" b="1" i="1" dirty="0"/>
              <a:t>VII </a:t>
            </a:r>
            <a:r>
              <a:rPr lang="en-US" sz="1820" b="1" i="1" dirty="0" smtClean="0"/>
              <a:t>	Group </a:t>
            </a:r>
            <a:r>
              <a:rPr lang="en-US" sz="1820" b="1" i="1" dirty="0"/>
              <a:t>0</a:t>
            </a:r>
          </a:p>
          <a:p>
            <a:pPr>
              <a:buClr>
                <a:srgbClr val="C00000"/>
              </a:buClr>
              <a:tabLst>
                <a:tab pos="896938" algn="l"/>
                <a:tab pos="2416175" algn="l"/>
                <a:tab pos="3951288" algn="l"/>
              </a:tabLst>
            </a:pPr>
            <a:r>
              <a:rPr lang="en-US" sz="1820" b="1" i="1" dirty="0" smtClean="0"/>
              <a:t>	hydrogen 	the </a:t>
            </a:r>
            <a:r>
              <a:rPr lang="en-US" sz="1820" b="1" i="1" dirty="0"/>
              <a:t>transition elements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 smtClean="0"/>
              <a:t>define </a:t>
            </a:r>
            <a:r>
              <a:rPr lang="en-US" sz="1820" dirty="0"/>
              <a:t>valency electrons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 smtClean="0"/>
              <a:t>state </a:t>
            </a:r>
            <a:r>
              <a:rPr lang="en-US" sz="1820" dirty="0"/>
              <a:t>the link between</a:t>
            </a:r>
            <a:r>
              <a:rPr lang="en-US" sz="1820" dirty="0" smtClean="0"/>
              <a:t>:</a:t>
            </a:r>
            <a:br>
              <a:rPr lang="en-US" sz="1820" dirty="0" smtClean="0"/>
            </a:br>
            <a:r>
              <a:rPr lang="en-US" sz="1820" dirty="0" smtClean="0"/>
              <a:t>– </a:t>
            </a:r>
            <a:r>
              <a:rPr lang="en-US" sz="1820" dirty="0"/>
              <a:t>group number and the number of </a:t>
            </a:r>
            <a:r>
              <a:rPr lang="en-US" sz="1820" dirty="0" smtClean="0"/>
              <a:t>valency electrons</a:t>
            </a:r>
            <a:endParaRPr lang="en-US" sz="1820" dirty="0"/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/>
              <a:t>– period number and the number of electron shells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 smtClean="0"/>
              <a:t>describe </a:t>
            </a:r>
            <a:r>
              <a:rPr lang="en-US" sz="1820" dirty="0"/>
              <a:t>the change from metal to </a:t>
            </a:r>
            <a:r>
              <a:rPr lang="en-US" sz="1820" dirty="0" smtClean="0"/>
              <a:t>non-metal,	across </a:t>
            </a:r>
            <a:r>
              <a:rPr lang="en-US" sz="1820" dirty="0"/>
              <a:t>a period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 smtClean="0"/>
              <a:t>say </a:t>
            </a:r>
            <a:r>
              <a:rPr lang="en-US" sz="1820" dirty="0"/>
              <a:t>why elements in a group react in a similar way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 smtClean="0"/>
              <a:t>give </a:t>
            </a:r>
            <a:r>
              <a:rPr lang="en-US" sz="1820" dirty="0"/>
              <a:t>the other name for Group I, and name at </a:t>
            </a:r>
            <a:r>
              <a:rPr lang="en-US" sz="1820" dirty="0" smtClean="0"/>
              <a:t>least three </a:t>
            </a:r>
            <a:r>
              <a:rPr lang="en-US" sz="1820" dirty="0"/>
              <a:t>elements in this group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 smtClean="0"/>
              <a:t>describe </a:t>
            </a:r>
            <a:r>
              <a:rPr lang="en-US" sz="1820" dirty="0"/>
              <a:t>the trends in softness, melting </a:t>
            </a:r>
            <a:r>
              <a:rPr lang="en-US" sz="1820" dirty="0" smtClean="0"/>
              <a:t>point, density</a:t>
            </a:r>
            <a:r>
              <a:rPr lang="en-US" sz="1820" dirty="0"/>
              <a:t>, and reactivity, for the Group I elements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 smtClean="0"/>
              <a:t>give </a:t>
            </a:r>
            <a:r>
              <a:rPr lang="en-US" sz="1820" dirty="0"/>
              <a:t>at least two typical reactions for Group </a:t>
            </a:r>
            <a:r>
              <a:rPr lang="en-US" sz="1820" dirty="0" smtClean="0"/>
              <a:t>I elements</a:t>
            </a:r>
            <a:r>
              <a:rPr lang="en-US" sz="1820" dirty="0"/>
              <a:t>, and describe the </a:t>
            </a:r>
            <a:r>
              <a:rPr lang="en-US" sz="1820" dirty="0" smtClean="0"/>
              <a:t>products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/>
              <a:t>explain why the Group I elements are so </a:t>
            </a:r>
            <a:r>
              <a:rPr lang="en-US" sz="1820" dirty="0" smtClean="0"/>
              <a:t>reactive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820" dirty="0"/>
              <a:t>name at least four Group VII elements and say what they look like at room </a:t>
            </a:r>
            <a:r>
              <a:rPr lang="en-US" sz="1820" dirty="0" smtClean="0"/>
              <a:t>temperature</a:t>
            </a:r>
            <a:endParaRPr lang="en-US" sz="182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12 </a:t>
            </a:r>
            <a:r>
              <a:rPr lang="en-GB" sz="3300" dirty="0"/>
              <a:t>– </a:t>
            </a:r>
            <a:r>
              <a:rPr lang="en-US" sz="3300" dirty="0" smtClean="0"/>
              <a:t>Revision Checklist – Core Curriculum</a:t>
            </a:r>
            <a:endParaRPr lang="en-GB" sz="3300" b="1" dirty="0" smtClean="0"/>
          </a:p>
        </p:txBody>
      </p:sp>
    </p:spTree>
    <p:extLst>
      <p:ext uri="{BB962C8B-B14F-4D97-AF65-F5344CB8AC3E}">
        <p14:creationId xmlns:p14="http://schemas.microsoft.com/office/powerpoint/2010/main" val="9798293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40147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896938" algn="l"/>
              </a:tabLst>
            </a:pPr>
            <a:r>
              <a:rPr lang="en-US" sz="2000" b="1" dirty="0"/>
              <a:t>Core </a:t>
            </a:r>
            <a:r>
              <a:rPr lang="en-US" sz="2000" b="1" dirty="0" smtClean="0"/>
              <a:t>curriculum - Make </a:t>
            </a:r>
            <a:r>
              <a:rPr lang="en-US" sz="2000" b="1" dirty="0"/>
              <a:t>sure you can …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give </a:t>
            </a:r>
            <a:r>
              <a:rPr lang="en-US" sz="2000" dirty="0"/>
              <a:t>the other name for Group VII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describe </a:t>
            </a:r>
            <a:r>
              <a:rPr lang="en-US" sz="2000" dirty="0"/>
              <a:t>the trend in reactivity for Group VII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explain </a:t>
            </a:r>
            <a:r>
              <a:rPr lang="en-US" sz="2000" dirty="0"/>
              <a:t>why the Group VII elements are so reactive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describe </a:t>
            </a:r>
            <a:r>
              <a:rPr lang="en-US" sz="2000" dirty="0"/>
              <a:t>how halogens react with solutions of </a:t>
            </a:r>
            <a:r>
              <a:rPr lang="en-US" sz="2000" dirty="0" smtClean="0"/>
              <a:t>other halides</a:t>
            </a:r>
            <a:r>
              <a:rPr lang="en-US" sz="2000" dirty="0"/>
              <a:t>, and explain the pattern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give </a:t>
            </a:r>
            <a:r>
              <a:rPr lang="en-US" sz="2000" dirty="0"/>
              <a:t>the other name for Group 0, and name </a:t>
            </a:r>
            <a:r>
              <a:rPr lang="en-US" sz="2000" dirty="0" smtClean="0"/>
              <a:t>five elements </a:t>
            </a:r>
            <a:r>
              <a:rPr lang="en-US" sz="2000" dirty="0"/>
              <a:t>in this group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explain </a:t>
            </a:r>
            <a:r>
              <a:rPr lang="en-US" sz="2000" dirty="0"/>
              <a:t>why the Group 0 elements are unreactive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give </a:t>
            </a:r>
            <a:r>
              <a:rPr lang="en-US" sz="2000" dirty="0"/>
              <a:t>one use for each Group 0 element you name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give </a:t>
            </a:r>
            <a:r>
              <a:rPr lang="en-US" sz="2000" dirty="0"/>
              <a:t>three physical properties and three </a:t>
            </a:r>
            <a:r>
              <a:rPr lang="en-US" sz="2000" dirty="0" smtClean="0"/>
              <a:t>chemical properties </a:t>
            </a:r>
            <a:r>
              <a:rPr lang="en-US" sz="2000" dirty="0"/>
              <a:t>of the transition elements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explain </a:t>
            </a:r>
            <a:r>
              <a:rPr lang="en-US" sz="2000" dirty="0"/>
              <a:t>why compounds of transition </a:t>
            </a:r>
            <a:r>
              <a:rPr lang="en-US" sz="2000" dirty="0" smtClean="0"/>
              <a:t>elements often </a:t>
            </a:r>
            <a:r>
              <a:rPr lang="en-US" sz="2000" dirty="0"/>
              <a:t>have Roman numerals in </a:t>
            </a:r>
            <a:r>
              <a:rPr lang="en-US" dirty="0"/>
              <a:t>their</a:t>
            </a:r>
            <a:r>
              <a:rPr lang="en-US" sz="2000" dirty="0"/>
              <a:t> names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 smtClean="0"/>
              <a:t>give </a:t>
            </a:r>
            <a:r>
              <a:rPr lang="en-US" sz="2000" dirty="0"/>
              <a:t>some uses of transition elements, including </a:t>
            </a:r>
            <a:r>
              <a:rPr lang="en-US" sz="2000" dirty="0" smtClean="0"/>
              <a:t>as catalysts</a:t>
            </a:r>
          </a:p>
          <a:p>
            <a:pPr>
              <a:buClr>
                <a:srgbClr val="C00000"/>
              </a:buClr>
              <a:tabLst>
                <a:tab pos="896938" algn="l"/>
              </a:tabLst>
            </a:pPr>
            <a:r>
              <a:rPr lang="en-US" sz="2000" b="1" dirty="0"/>
              <a:t>Extended curriculum - Make sure you can also …</a:t>
            </a:r>
          </a:p>
          <a:p>
            <a:pPr marL="534988" indent="-534988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2000" dirty="0"/>
              <a:t>give more detail about the trends across a period, including the change from metal to </a:t>
            </a:r>
            <a:r>
              <a:rPr lang="en-US" sz="2000" dirty="0" smtClean="0"/>
              <a:t>non-metal</a:t>
            </a:r>
            <a:endParaRPr lang="en-US" sz="20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12 </a:t>
            </a:r>
            <a:r>
              <a:rPr lang="en-GB" sz="3300" dirty="0"/>
              <a:t>– </a:t>
            </a:r>
            <a:r>
              <a:rPr lang="en-US" sz="3300" dirty="0" smtClean="0"/>
              <a:t>Revision Checklist – Core Curriculum</a:t>
            </a:r>
            <a:endParaRPr lang="en-GB" sz="3300" b="1" dirty="0" smtClean="0"/>
          </a:p>
        </p:txBody>
      </p:sp>
    </p:spTree>
    <p:extLst>
      <p:ext uri="{BB962C8B-B14F-4D97-AF65-F5344CB8AC3E}">
        <p14:creationId xmlns:p14="http://schemas.microsoft.com/office/powerpoint/2010/main" val="39922411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39978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400" dirty="0" smtClean="0"/>
              <a:t>This </a:t>
            </a:r>
            <a:r>
              <a:rPr lang="en-US" sz="2400" dirty="0"/>
              <a:t>extract from the Periodic Table shows </a:t>
            </a:r>
            <a:r>
              <a:rPr lang="en-US" sz="2400" dirty="0" smtClean="0"/>
              <a:t>the symbols </a:t>
            </a:r>
            <a:r>
              <a:rPr lang="en-US" sz="2400" dirty="0"/>
              <a:t>for the first 20 </a:t>
            </a:r>
            <a:r>
              <a:rPr lang="en-US" sz="2400" dirty="0" smtClean="0"/>
              <a:t>elements.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Look </a:t>
            </a:r>
            <a:r>
              <a:rPr lang="en-US" sz="2400" dirty="0"/>
              <a:t>at the row from lithium (Li) to neon (Ne).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arenR"/>
              <a:tabLst>
                <a:tab pos="896938" algn="l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is this row of the Periodic Table called?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arenR"/>
              <a:tabLst>
                <a:tab pos="896938" algn="l"/>
              </a:tabLst>
            </a:pPr>
            <a:r>
              <a:rPr lang="en-US" sz="2400" dirty="0" smtClean="0"/>
              <a:t>Which </a:t>
            </a:r>
            <a:r>
              <a:rPr lang="en-US" sz="2400" dirty="0"/>
              <a:t>element in it is the least reactive? </a:t>
            </a:r>
            <a:r>
              <a:rPr lang="en-US" sz="2400" dirty="0" smtClean="0"/>
              <a:t>Why? </a:t>
            </a:r>
            <a:br>
              <a:rPr lang="en-US" sz="2400" dirty="0" smtClean="0"/>
            </a:br>
            <a:r>
              <a:rPr lang="en-US" sz="2400" dirty="0" smtClean="0"/>
              <a:t>Look </a:t>
            </a:r>
            <a:r>
              <a:rPr lang="en-US" sz="2400" dirty="0"/>
              <a:t>at the column of elements from lithium (</a:t>
            </a:r>
            <a:r>
              <a:rPr lang="en-US" sz="2400" dirty="0" smtClean="0"/>
              <a:t>Li) to </a:t>
            </a:r>
            <a:r>
              <a:rPr lang="en-US" sz="2400" dirty="0"/>
              <a:t>potassium (K).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arenR"/>
              <a:tabLst>
                <a:tab pos="896938" algn="l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is this column of the table called?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arenR"/>
              <a:tabLst>
                <a:tab pos="896938" algn="l"/>
              </a:tabLst>
            </a:pPr>
            <a:r>
              <a:rPr lang="en-US" sz="2400" dirty="0" smtClean="0"/>
              <a:t>Of </a:t>
            </a:r>
            <a:r>
              <a:rPr lang="en-US" sz="2400" dirty="0"/>
              <a:t>the three elements shown in this </a:t>
            </a:r>
            <a:r>
              <a:rPr lang="en-US" sz="2400" dirty="0" smtClean="0"/>
              <a:t>column, which </a:t>
            </a:r>
            <a:r>
              <a:rPr lang="en-US" sz="2400" dirty="0"/>
              <a:t>one is the most reactive?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 </a:t>
            </a:r>
            <a:r>
              <a:rPr lang="en-GB" sz="4000" dirty="0"/>
              <a:t>– </a:t>
            </a:r>
            <a:r>
              <a:rPr lang="en-US" sz="4000" dirty="0" smtClean="0"/>
              <a:t>Questions – Core Curriculum</a:t>
            </a:r>
            <a:endParaRPr lang="en-GB" sz="4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636" y="1988840"/>
            <a:ext cx="6811958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526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39978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400" dirty="0" smtClean="0"/>
              <a:t>This </a:t>
            </a:r>
            <a:r>
              <a:rPr lang="en-US" sz="2400" dirty="0"/>
              <a:t>extract from the Periodic Table shows </a:t>
            </a:r>
            <a:r>
              <a:rPr lang="en-US" sz="2400" dirty="0" smtClean="0"/>
              <a:t>the symbols </a:t>
            </a:r>
            <a:r>
              <a:rPr lang="en-US" sz="2400" dirty="0"/>
              <a:t>for the first 20 </a:t>
            </a:r>
            <a:r>
              <a:rPr lang="en-US" sz="2400" dirty="0" smtClean="0"/>
              <a:t>elements.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Look </a:t>
            </a:r>
            <a:r>
              <a:rPr lang="en-US" sz="2400" dirty="0"/>
              <a:t>at the row from lithium (Li) to neon (Ne).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arenR"/>
              <a:tabLst>
                <a:tab pos="896938" algn="l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is this row of the Periodic Table called?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arenR"/>
              <a:tabLst>
                <a:tab pos="896938" algn="l"/>
              </a:tabLst>
            </a:pPr>
            <a:r>
              <a:rPr lang="en-US" sz="2400" dirty="0" smtClean="0"/>
              <a:t>Which </a:t>
            </a:r>
            <a:r>
              <a:rPr lang="en-US" sz="2400" dirty="0"/>
              <a:t>element in it is the least reactive? </a:t>
            </a:r>
            <a:r>
              <a:rPr lang="en-US" sz="2400" dirty="0" smtClean="0"/>
              <a:t>Why? </a:t>
            </a:r>
            <a:br>
              <a:rPr lang="en-US" sz="2400" dirty="0" smtClean="0"/>
            </a:br>
            <a:r>
              <a:rPr lang="en-US" sz="2400" dirty="0" smtClean="0"/>
              <a:t>Look </a:t>
            </a:r>
            <a:r>
              <a:rPr lang="en-US" sz="2400" dirty="0"/>
              <a:t>at the column of elements from lithium (</a:t>
            </a:r>
            <a:r>
              <a:rPr lang="en-US" sz="2400" dirty="0" smtClean="0"/>
              <a:t>Li) to </a:t>
            </a:r>
            <a:r>
              <a:rPr lang="en-US" sz="2400" dirty="0"/>
              <a:t>potassium (K).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arenR"/>
              <a:tabLst>
                <a:tab pos="896938" algn="l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is this column of the table called?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arenR"/>
              <a:tabLst>
                <a:tab pos="896938" algn="l"/>
              </a:tabLst>
            </a:pPr>
            <a:r>
              <a:rPr lang="en-US" sz="2400" dirty="0" smtClean="0"/>
              <a:t>Of </a:t>
            </a:r>
            <a:r>
              <a:rPr lang="en-US" sz="2400" dirty="0"/>
              <a:t>the three elements shown in this </a:t>
            </a:r>
            <a:r>
              <a:rPr lang="en-US" sz="2400" dirty="0" smtClean="0"/>
              <a:t>column, which </a:t>
            </a:r>
            <a:r>
              <a:rPr lang="en-US" sz="2400" dirty="0"/>
              <a:t>one is the most reactive?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 </a:t>
            </a:r>
            <a:r>
              <a:rPr lang="en-GB" sz="4000" dirty="0"/>
              <a:t>– </a:t>
            </a:r>
            <a:r>
              <a:rPr lang="en-US" sz="4000" dirty="0" smtClean="0"/>
              <a:t>Questions – Core Curriculum</a:t>
            </a:r>
            <a:endParaRPr lang="en-GB" sz="4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636" y="1988840"/>
            <a:ext cx="6811958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78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39978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96938" algn="l"/>
              </a:tabLst>
            </a:pPr>
            <a:r>
              <a:rPr lang="en-US" sz="2000" dirty="0" smtClean="0"/>
              <a:t>Rubidium </a:t>
            </a:r>
            <a:r>
              <a:rPr lang="en-US" sz="2000" dirty="0"/>
              <a:t>is an alkali metal. It lies </a:t>
            </a:r>
            <a:r>
              <a:rPr lang="en-US" sz="2000" dirty="0" smtClean="0"/>
              <a:t>below potassium </a:t>
            </a:r>
            <a:r>
              <a:rPr lang="en-US" sz="2000" dirty="0"/>
              <a:t>in Group I. Here is data for Group I</a:t>
            </a:r>
            <a:r>
              <a:rPr lang="en-US" sz="2000" dirty="0" smtClean="0"/>
              <a:t>:</a:t>
            </a:r>
          </a:p>
          <a:p>
            <a:pPr>
              <a:buClr>
                <a:srgbClr val="C00000"/>
              </a:buClr>
              <a:tabLst>
                <a:tab pos="896938" algn="l"/>
              </a:tabLst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96938" algn="l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96938" algn="l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96938" algn="l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96938" algn="l"/>
              </a:tabLst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1400" dirty="0" smtClean="0"/>
          </a:p>
          <a:p>
            <a:pPr marL="896938" indent="-457200">
              <a:buClr>
                <a:srgbClr val="C00000"/>
              </a:buClr>
              <a:buFont typeface="+mj-lt"/>
              <a:buAutoNum type="alphaLcPeriod"/>
            </a:pPr>
            <a:r>
              <a:rPr lang="en-US" sz="2000" dirty="0" smtClean="0"/>
              <a:t>Describe </a:t>
            </a:r>
            <a:r>
              <a:rPr lang="en-US" sz="2000" dirty="0"/>
              <a:t>the trends in melting point, </a:t>
            </a:r>
            <a:r>
              <a:rPr lang="en-US" sz="2000" dirty="0" smtClean="0"/>
              <a:t>boiling point</a:t>
            </a:r>
            <a:r>
              <a:rPr lang="en-US" sz="2000" dirty="0"/>
              <a:t>, and reactivity, as you go down the group.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LcPeriod"/>
            </a:pPr>
            <a:r>
              <a:rPr lang="en-US" sz="2000" dirty="0" smtClean="0"/>
              <a:t>Now </a:t>
            </a:r>
            <a:r>
              <a:rPr lang="en-US" sz="2000" dirty="0"/>
              <a:t>predict the missing data for rubidium.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LcPeriod"/>
              <a:tabLst>
                <a:tab pos="1346200" algn="l"/>
              </a:tabLst>
            </a:pPr>
            <a:r>
              <a:rPr lang="en-US" sz="2000" dirty="0" smtClean="0"/>
              <a:t>In </a:t>
            </a:r>
            <a:r>
              <a:rPr lang="en-US" sz="2000" dirty="0"/>
              <a:t>a rubidium </a:t>
            </a:r>
            <a:r>
              <a:rPr lang="en-US" sz="2000" dirty="0" smtClean="0"/>
              <a:t>atom:</a:t>
            </a:r>
            <a:br>
              <a:rPr lang="en-US" sz="2000" dirty="0" smtClean="0"/>
            </a:br>
            <a:r>
              <a:rPr lang="en-US" sz="2000" b="1" dirty="0" err="1" smtClean="0"/>
              <a:t>i</a:t>
            </a:r>
            <a:r>
              <a:rPr lang="en-US" sz="2000" dirty="0" smtClean="0"/>
              <a:t> 	how </a:t>
            </a:r>
            <a:r>
              <a:rPr lang="en-US" sz="2000" dirty="0"/>
              <a:t>many electron shells are </a:t>
            </a:r>
            <a:r>
              <a:rPr lang="en-US" sz="2000" dirty="0" smtClean="0"/>
              <a:t>there?</a:t>
            </a:r>
            <a:br>
              <a:rPr lang="en-US" sz="2000" dirty="0" smtClean="0"/>
            </a:br>
            <a:r>
              <a:rPr lang="en-US" sz="2000" b="1" dirty="0" smtClean="0"/>
              <a:t>ii</a:t>
            </a:r>
            <a:r>
              <a:rPr lang="en-US" sz="2000" dirty="0" smtClean="0"/>
              <a:t> 	how </a:t>
            </a:r>
            <a:r>
              <a:rPr lang="en-US" sz="2000" dirty="0"/>
              <a:t>many electrons are </a:t>
            </a:r>
            <a:r>
              <a:rPr lang="en-US" sz="2000" dirty="0" smtClean="0"/>
              <a:t>there?</a:t>
            </a:r>
            <a:br>
              <a:rPr lang="en-US" sz="2000" dirty="0" smtClean="0"/>
            </a:br>
            <a:r>
              <a:rPr lang="en-US" sz="2000" b="1" dirty="0" smtClean="0"/>
              <a:t>Iii</a:t>
            </a:r>
            <a:r>
              <a:rPr lang="en-US" sz="2000" dirty="0"/>
              <a:t>	</a:t>
            </a:r>
            <a:r>
              <a:rPr lang="en-US" sz="2000" dirty="0" smtClean="0"/>
              <a:t>how </a:t>
            </a:r>
            <a:r>
              <a:rPr lang="en-US" sz="2000" dirty="0"/>
              <a:t>many valency electrons are there?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 </a:t>
            </a:r>
            <a:r>
              <a:rPr lang="en-GB" sz="4000" dirty="0"/>
              <a:t>– </a:t>
            </a:r>
            <a:r>
              <a:rPr lang="en-US" sz="4000" dirty="0" smtClean="0"/>
              <a:t>Questions – Core Curriculum</a:t>
            </a:r>
            <a:endParaRPr lang="en-GB" sz="40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387799"/>
              </p:ext>
            </p:extLst>
          </p:nvPr>
        </p:nvGraphicFramePr>
        <p:xfrm>
          <a:off x="251520" y="1930896"/>
          <a:ext cx="8568951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800200"/>
                <a:gridCol w="1800200"/>
                <a:gridCol w="1872208"/>
                <a:gridCol w="1872207"/>
              </a:tblGrid>
              <a:tr h="324036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</a:t>
                      </a:r>
                      <a:endParaRPr lang="en-GB" sz="17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Proton Number</a:t>
                      </a:r>
                      <a:endParaRPr lang="en-GB" sz="17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Melting Point</a:t>
                      </a:r>
                      <a:r>
                        <a:rPr lang="en-GB" sz="17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</a:t>
                      </a:r>
                      <a:r>
                        <a:rPr lang="en-GB" sz="17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17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17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Boiling Point</a:t>
                      </a:r>
                      <a:r>
                        <a:rPr lang="en-GB" sz="17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</a:t>
                      </a:r>
                      <a:r>
                        <a:rPr lang="en-GB" sz="17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17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17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17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Chemical Reactivity</a:t>
                      </a:r>
                      <a:endParaRPr lang="en-GB" sz="17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Lithium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1330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Quite</a:t>
                      </a:r>
                      <a:r>
                        <a:rPr lang="en-GB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reactive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890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Reactive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Potassium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760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</a:t>
                      </a:r>
                      <a:r>
                        <a:rPr lang="en-GB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reactive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Rubidium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Caesium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690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Violently</a:t>
                      </a:r>
                      <a:r>
                        <a:rPr lang="en-GB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reactive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373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96938" algn="l"/>
              </a:tabLst>
            </a:pPr>
            <a:r>
              <a:rPr lang="en-US" sz="3200" dirty="0" smtClean="0"/>
              <a:t>Identify </a:t>
            </a:r>
            <a:r>
              <a:rPr lang="en-US" sz="3200" dirty="0"/>
              <a:t>these non-metal </a:t>
            </a:r>
            <a:r>
              <a:rPr lang="en-US" sz="3200" dirty="0" smtClean="0"/>
              <a:t>elements:</a:t>
            </a:r>
            <a:br>
              <a:rPr lang="en-US" sz="3200" dirty="0" smtClean="0"/>
            </a:br>
            <a:r>
              <a:rPr lang="en-US" sz="3200" b="1" dirty="0" smtClean="0"/>
              <a:t>a </a:t>
            </a:r>
            <a:r>
              <a:rPr lang="en-US" sz="3200" dirty="0" smtClean="0"/>
              <a:t>	a </a:t>
            </a:r>
            <a:r>
              <a:rPr lang="en-US" sz="3200" dirty="0" err="1"/>
              <a:t>colourless</a:t>
            </a:r>
            <a:r>
              <a:rPr lang="en-US" sz="3200" dirty="0"/>
              <a:t> gas, used in balloons and </a:t>
            </a:r>
            <a:r>
              <a:rPr lang="en-US" sz="3200" dirty="0" smtClean="0"/>
              <a:t>	airships</a:t>
            </a:r>
            <a:br>
              <a:rPr lang="en-US" sz="3200" dirty="0" smtClean="0"/>
            </a:br>
            <a:r>
              <a:rPr lang="en-US" sz="3200" b="1" dirty="0" smtClean="0"/>
              <a:t>b</a:t>
            </a:r>
            <a:r>
              <a:rPr lang="en-US" sz="3200" dirty="0" smtClean="0"/>
              <a:t> 	a </a:t>
            </a:r>
            <a:r>
              <a:rPr lang="en-US" sz="3200" dirty="0"/>
              <a:t>poisonous green </a:t>
            </a:r>
            <a:r>
              <a:rPr lang="en-US" sz="3200" dirty="0" smtClean="0"/>
              <a:t>gas</a:t>
            </a:r>
            <a:br>
              <a:rPr lang="en-US" sz="3200" dirty="0" smtClean="0"/>
            </a:br>
            <a:r>
              <a:rPr lang="en-US" sz="3200" b="1" dirty="0" smtClean="0"/>
              <a:t>c </a:t>
            </a:r>
            <a:r>
              <a:rPr lang="en-US" sz="3200" dirty="0" smtClean="0"/>
              <a:t>	a </a:t>
            </a:r>
            <a:r>
              <a:rPr lang="en-US" sz="3200" dirty="0" err="1"/>
              <a:t>colourless</a:t>
            </a:r>
            <a:r>
              <a:rPr lang="en-US" sz="3200" dirty="0"/>
              <a:t> gas that glows with a red light </a:t>
            </a:r>
            <a:r>
              <a:rPr lang="en-US" sz="3200" dirty="0" smtClean="0"/>
              <a:t>	in advertising signs</a:t>
            </a:r>
            <a:br>
              <a:rPr lang="en-US" sz="3200" dirty="0" smtClean="0"/>
            </a:br>
            <a:r>
              <a:rPr lang="en-US" sz="3200" b="1" dirty="0" smtClean="0"/>
              <a:t>d</a:t>
            </a:r>
            <a:r>
              <a:rPr lang="en-US" sz="3200" dirty="0" smtClean="0"/>
              <a:t> 	a </a:t>
            </a:r>
            <a:r>
              <a:rPr lang="en-US" sz="3200" dirty="0"/>
              <a:t>red </a:t>
            </a:r>
            <a:r>
              <a:rPr lang="en-US" sz="3200" dirty="0" smtClean="0"/>
              <a:t>liquid</a:t>
            </a:r>
            <a:br>
              <a:rPr lang="en-US" sz="3200" dirty="0" smtClean="0"/>
            </a:br>
            <a:r>
              <a:rPr lang="en-US" sz="3200" b="1" dirty="0" smtClean="0"/>
              <a:t>e</a:t>
            </a:r>
            <a:r>
              <a:rPr lang="en-US" sz="3200" dirty="0" smtClean="0"/>
              <a:t> 	a </a:t>
            </a:r>
            <a:r>
              <a:rPr lang="en-US" sz="3200" dirty="0"/>
              <a:t>yellow gas which is so reactive that it is </a:t>
            </a:r>
            <a:r>
              <a:rPr lang="en-US" sz="3200" dirty="0" smtClean="0"/>
              <a:t>	not allowed </a:t>
            </a:r>
            <a:r>
              <a:rPr lang="en-US" sz="3200" dirty="0"/>
              <a:t>in school </a:t>
            </a:r>
            <a:r>
              <a:rPr lang="en-US" sz="3200" dirty="0" smtClean="0"/>
              <a:t>labs</a:t>
            </a:r>
            <a:br>
              <a:rPr lang="en-US" sz="3200" dirty="0" smtClean="0"/>
            </a:br>
            <a:r>
              <a:rPr lang="en-US" sz="3200" b="1" dirty="0" smtClean="0"/>
              <a:t>f</a:t>
            </a:r>
            <a:r>
              <a:rPr lang="en-US" sz="3200" dirty="0" smtClean="0"/>
              <a:t> 	a </a:t>
            </a:r>
            <a:r>
              <a:rPr lang="en-US" sz="3200" dirty="0"/>
              <a:t>black solid that forms a purple </a:t>
            </a:r>
            <a:r>
              <a:rPr lang="en-US" sz="3200" dirty="0" err="1"/>
              <a:t>vapour</a:t>
            </a:r>
            <a:r>
              <a:rPr lang="en-US" sz="3200" dirty="0"/>
              <a:t> </a:t>
            </a:r>
            <a:r>
              <a:rPr lang="en-US" sz="3200" dirty="0" smtClean="0"/>
              <a:t>	when you </a:t>
            </a:r>
            <a:r>
              <a:rPr lang="en-US" sz="3200" dirty="0"/>
              <a:t>heat it gently.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 </a:t>
            </a:r>
            <a:r>
              <a:rPr lang="en-GB" sz="4000" dirty="0"/>
              <a:t>– </a:t>
            </a:r>
            <a:r>
              <a:rPr lang="en-US" sz="4000" dirty="0" smtClean="0"/>
              <a:t>Questions – Core Curriculum</a:t>
            </a:r>
            <a:endParaRPr lang="en-GB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4203962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26297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4"/>
              <a:tabLst>
                <a:tab pos="896938" algn="l"/>
              </a:tabLst>
            </a:pPr>
            <a:r>
              <a:rPr lang="en-US" sz="2400" dirty="0" smtClean="0"/>
              <a:t>This </a:t>
            </a:r>
            <a:r>
              <a:rPr lang="en-US" sz="2400" dirty="0"/>
              <a:t>diagram shows some of the elements </a:t>
            </a:r>
            <a:r>
              <a:rPr lang="en-US" sz="2400" dirty="0" smtClean="0"/>
              <a:t>in Group </a:t>
            </a:r>
            <a:r>
              <a:rPr lang="en-US" sz="2400" dirty="0"/>
              <a:t>VII of the Periodic </a:t>
            </a:r>
            <a:r>
              <a:rPr lang="en-US" sz="2400" dirty="0" smtClean="0"/>
              <a:t>Table.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eriod"/>
              <a:tabLst>
                <a:tab pos="896938" algn="l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are the elements in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this </a:t>
            </a:r>
            <a:r>
              <a:rPr lang="en-US" sz="2400" dirty="0"/>
              <a:t>group called?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eriod"/>
              <a:tabLst>
                <a:tab pos="896938" algn="l"/>
                <a:tab pos="3951288" algn="l"/>
              </a:tabLst>
            </a:pPr>
            <a:r>
              <a:rPr lang="en-US" sz="2400" dirty="0" smtClean="0"/>
              <a:t>Chlorine </a:t>
            </a:r>
            <a:r>
              <a:rPr lang="en-US" sz="2400" dirty="0"/>
              <a:t>reacts </a:t>
            </a:r>
            <a:r>
              <a:rPr lang="en-US" sz="2400" dirty="0" smtClean="0"/>
              <a:t>explosively </a:t>
            </a:r>
            <a:br>
              <a:rPr lang="en-US" sz="2400" dirty="0" smtClean="0"/>
            </a:br>
            <a:r>
              <a:rPr lang="en-US" sz="2400" dirty="0" smtClean="0"/>
              <a:t>with hydrogen. The word </a:t>
            </a:r>
            <a:br>
              <a:rPr lang="en-US" sz="2400" dirty="0" smtClean="0"/>
            </a:br>
            <a:r>
              <a:rPr lang="en-US" sz="2400" dirty="0" smtClean="0"/>
              <a:t>equation </a:t>
            </a:r>
            <a:r>
              <a:rPr lang="en-US" sz="2400" dirty="0"/>
              <a:t>for the  </a:t>
            </a:r>
            <a:r>
              <a:rPr lang="en-US" sz="2400" dirty="0" smtClean="0"/>
              <a:t>reaction is: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b="1" dirty="0" smtClean="0"/>
              <a:t>hydrogen + </a:t>
            </a:r>
            <a:r>
              <a:rPr lang="en-US" sz="2400" b="1" dirty="0"/>
              <a:t>chlorine </a:t>
            </a:r>
            <a:r>
              <a:rPr lang="en-US" sz="2400" b="1" dirty="0" smtClean="0"/>
              <a:t>	</a:t>
            </a:r>
            <a:r>
              <a:rPr lang="en-US" sz="2400" b="1" dirty="0" smtClean="0">
                <a:sym typeface="Wingdings 3" panose="05040102010807070707" pitchFamily="18" charset="2"/>
              </a:rPr>
              <a:t>	</a:t>
            </a:r>
            <a:r>
              <a:rPr lang="en-US" sz="2400" b="1" dirty="0" smtClean="0"/>
              <a:t>hydrogen </a:t>
            </a:r>
            <a:r>
              <a:rPr lang="en-US" sz="2400" b="1" dirty="0"/>
              <a:t>chloride</a:t>
            </a:r>
          </a:p>
          <a:p>
            <a:pPr marL="354013">
              <a:buClr>
                <a:srgbClr val="C00000"/>
              </a:buClr>
              <a:tabLst>
                <a:tab pos="811213" algn="l"/>
                <a:tab pos="1173163" algn="l"/>
              </a:tabLst>
            </a:pPr>
            <a:r>
              <a:rPr lang="en-US" sz="2400" dirty="0"/>
              <a:t>The reaction requires sunlight, but not </a:t>
            </a:r>
            <a:r>
              <a:rPr lang="en-US" sz="2400" dirty="0" smtClean="0"/>
              <a:t>heat.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b="1" dirty="0" err="1" smtClean="0"/>
              <a:t>i</a:t>
            </a:r>
            <a:r>
              <a:rPr lang="en-US" sz="2400" dirty="0" smtClean="0"/>
              <a:t> 	How </a:t>
            </a:r>
            <a:r>
              <a:rPr lang="en-US" sz="2400" dirty="0"/>
              <a:t>would you expect fluorine to react </a:t>
            </a:r>
            <a:r>
              <a:rPr lang="en-US" sz="2400" dirty="0" smtClean="0"/>
              <a:t>with hydrogen?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b="1" dirty="0" smtClean="0"/>
              <a:t>ii</a:t>
            </a:r>
            <a:r>
              <a:rPr lang="en-US" sz="2400" dirty="0" smtClean="0"/>
              <a:t> 	Write </a:t>
            </a:r>
            <a:r>
              <a:rPr lang="en-US" sz="2400" dirty="0"/>
              <a:t>the word equation for the reaction.</a:t>
            </a:r>
          </a:p>
          <a:p>
            <a:pPr marL="811213" indent="-457200">
              <a:buClr>
                <a:srgbClr val="C00000"/>
              </a:buClr>
              <a:buFont typeface="+mj-lt"/>
              <a:buAutoNum type="alphaLcPeriod" startAt="3"/>
              <a:tabLst>
                <a:tab pos="1173163" algn="l"/>
              </a:tabLst>
            </a:pPr>
            <a:r>
              <a:rPr lang="en-US" sz="2400" b="1" dirty="0" err="1" smtClean="0"/>
              <a:t>i</a:t>
            </a:r>
            <a:r>
              <a:rPr lang="en-US" sz="2400" dirty="0" smtClean="0"/>
              <a:t> 	How </a:t>
            </a:r>
            <a:r>
              <a:rPr lang="en-US" sz="2400" dirty="0"/>
              <a:t>might bromine react with </a:t>
            </a:r>
            <a:r>
              <a:rPr lang="en-US" sz="2400" dirty="0" smtClean="0"/>
              <a:t>hydrogen?</a:t>
            </a:r>
            <a:br>
              <a:rPr lang="en-US" sz="2400" dirty="0" smtClean="0"/>
            </a:br>
            <a:r>
              <a:rPr lang="en-US" sz="2400" b="1" dirty="0" smtClean="0"/>
              <a:t>ii</a:t>
            </a:r>
            <a:r>
              <a:rPr lang="en-US" sz="2400" dirty="0" smtClean="0"/>
              <a:t> 	Write </a:t>
            </a:r>
            <a:r>
              <a:rPr lang="en-US" sz="2400" dirty="0"/>
              <a:t>the word equation for that reaction.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 </a:t>
            </a:r>
            <a:r>
              <a:rPr lang="en-GB" sz="4000" dirty="0"/>
              <a:t>– </a:t>
            </a:r>
            <a:r>
              <a:rPr lang="en-US" sz="4000" dirty="0" smtClean="0"/>
              <a:t>Questions – Core Curriculum</a:t>
            </a:r>
            <a:endParaRPr lang="en-GB" sz="4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2040" y="1556792"/>
            <a:ext cx="3960440" cy="232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123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80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+mj-lt"/>
              <a:buAutoNum type="arabicPeriod" startAt="5"/>
              <a:tabLst>
                <a:tab pos="896938" algn="l"/>
              </a:tabLst>
            </a:pPr>
            <a:r>
              <a:rPr lang="en-US" dirty="0" smtClean="0"/>
              <a:t>The </a:t>
            </a:r>
            <a:r>
              <a:rPr lang="en-US" dirty="0"/>
              <a:t>Periodic Table is the result of hard work </a:t>
            </a:r>
            <a:r>
              <a:rPr lang="en-US" dirty="0" smtClean="0"/>
              <a:t>by many </a:t>
            </a:r>
            <a:r>
              <a:rPr lang="en-US" dirty="0"/>
              <a:t>scientists, in many countries, over </a:t>
            </a:r>
            <a:r>
              <a:rPr lang="en-US" dirty="0" smtClean="0"/>
              <a:t>hundreds of </a:t>
            </a:r>
            <a:r>
              <a:rPr lang="en-US" dirty="0"/>
              <a:t>years. They helped to develop it by </a:t>
            </a:r>
            <a:r>
              <a:rPr lang="en-US" dirty="0" smtClean="0"/>
              <a:t>discovering, and </a:t>
            </a:r>
            <a:r>
              <a:rPr lang="en-US" dirty="0"/>
              <a:t>investigating, new </a:t>
            </a:r>
            <a:r>
              <a:rPr lang="en-US" dirty="0" smtClean="0"/>
              <a:t>elements.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Russian chemist Mendeleev was the </a:t>
            </a:r>
            <a:r>
              <a:rPr lang="en-US" dirty="0" smtClean="0"/>
              <a:t>first person </a:t>
            </a:r>
            <a:r>
              <a:rPr lang="en-US" dirty="0"/>
              <a:t>to produce a table like the one we use </a:t>
            </a:r>
            <a:r>
              <a:rPr lang="en-US" dirty="0" smtClean="0"/>
              <a:t>today. He </a:t>
            </a:r>
            <a:r>
              <a:rPr lang="en-US" dirty="0"/>
              <a:t>put all the elements he knew of into his </a:t>
            </a:r>
            <a:r>
              <a:rPr lang="en-US" dirty="0" smtClean="0"/>
              <a:t>table.</a:t>
            </a:r>
            <a:br>
              <a:rPr lang="en-US" dirty="0" smtClean="0"/>
            </a:br>
            <a:r>
              <a:rPr lang="en-US" dirty="0" smtClean="0"/>
              <a:t>But </a:t>
            </a:r>
            <a:r>
              <a:rPr lang="en-US" dirty="0"/>
              <a:t>he realized that gaps should be left </a:t>
            </a:r>
            <a:r>
              <a:rPr lang="en-US" dirty="0" smtClean="0"/>
              <a:t>for elements </a:t>
            </a:r>
            <a:r>
              <a:rPr lang="en-US" dirty="0"/>
              <a:t>not yet discovered. He even predicted </a:t>
            </a:r>
            <a:r>
              <a:rPr lang="en-US" dirty="0" smtClean="0"/>
              <a:t>the properties </a:t>
            </a:r>
            <a:r>
              <a:rPr lang="en-US" dirty="0"/>
              <a:t>of some of </a:t>
            </a:r>
            <a:r>
              <a:rPr lang="en-US" dirty="0" smtClean="0"/>
              <a:t>these.</a:t>
            </a:r>
            <a:br>
              <a:rPr lang="en-US" dirty="0" smtClean="0"/>
            </a:br>
            <a:r>
              <a:rPr lang="en-US" dirty="0" smtClean="0"/>
              <a:t>Mendeleev </a:t>
            </a:r>
            <a:r>
              <a:rPr lang="en-US" dirty="0"/>
              <a:t>published his Periodic Table in </a:t>
            </a:r>
            <a:r>
              <a:rPr lang="en-US" dirty="0" smtClean="0"/>
              <a:t>1869. The </a:t>
            </a:r>
            <a:r>
              <a:rPr lang="en-US" dirty="0"/>
              <a:t>extract on the right below shows Groups I </a:t>
            </a:r>
            <a:r>
              <a:rPr lang="en-US" dirty="0" smtClean="0"/>
              <a:t>and VII </a:t>
            </a:r>
            <a:r>
              <a:rPr lang="en-US" dirty="0"/>
              <a:t>from his table. Use the modern Periodic </a:t>
            </a:r>
            <a:r>
              <a:rPr lang="en-US" dirty="0" smtClean="0"/>
              <a:t>Table (page </a:t>
            </a:r>
            <a:r>
              <a:rPr lang="en-US" dirty="0"/>
              <a:t>314) to help you answer these questions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 </a:t>
            </a:r>
            <a:r>
              <a:rPr lang="en-GB" sz="4000" dirty="0"/>
              <a:t>– </a:t>
            </a:r>
            <a:r>
              <a:rPr lang="en-US" sz="4000" dirty="0" smtClean="0"/>
              <a:t>Questions – Core Curriculum</a:t>
            </a:r>
            <a:endParaRPr lang="en-GB" sz="40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698234"/>
              </p:ext>
            </p:extLst>
          </p:nvPr>
        </p:nvGraphicFramePr>
        <p:xfrm>
          <a:off x="2771800" y="3926160"/>
          <a:ext cx="6096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283874"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I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VII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3874">
                <a:tc>
                  <a:txBody>
                    <a:bodyPr/>
                    <a:lstStyle/>
                    <a:p>
                      <a:r>
                        <a:rPr lang="en-GB" sz="18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 1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3874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 2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3874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 3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89975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 4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</a:t>
                      </a:r>
                      <a:b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Cu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Mn</a:t>
                      </a: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Br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89975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 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Ag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755576" y="5674022"/>
            <a:ext cx="1944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i="1" dirty="0">
                <a:latin typeface="NewAsterLTStd-It"/>
              </a:rPr>
              <a:t>An extract from Mendeleev’s Periodic Table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1465605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26297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lphaLcPeriod"/>
              <a:tabLst>
                <a:tab pos="896938" algn="l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does Period 2 mean?</a:t>
            </a:r>
          </a:p>
          <a:p>
            <a:pPr marL="534988" indent="-534988">
              <a:buClr>
                <a:srgbClr val="C00000"/>
              </a:buClr>
              <a:buFont typeface="+mj-lt"/>
              <a:buAutoNum type="alphaLcPeriod"/>
              <a:tabLst>
                <a:tab pos="896938" algn="l"/>
              </a:tabLst>
            </a:pPr>
            <a:r>
              <a:rPr lang="en-US" sz="2400" b="1" dirty="0" err="1" smtClean="0"/>
              <a:t>i</a:t>
            </a:r>
            <a:r>
              <a:rPr lang="en-US" sz="2400" dirty="0" smtClean="0"/>
              <a:t> 	How </a:t>
            </a:r>
            <a:r>
              <a:rPr lang="en-US" sz="2400" dirty="0"/>
              <a:t>does Group I in the modern </a:t>
            </a:r>
            <a:r>
              <a:rPr lang="en-US" sz="2400" dirty="0" smtClean="0"/>
              <a:t>Periodic Table </a:t>
            </a:r>
            <a:r>
              <a:rPr lang="en-US" sz="2400" dirty="0"/>
              <a:t>differ from Group I in Mendeleev’s </a:t>
            </a:r>
            <a:r>
              <a:rPr lang="en-US" sz="2400" dirty="0" smtClean="0"/>
              <a:t>table?</a:t>
            </a:r>
            <a:br>
              <a:rPr lang="en-US" sz="2400" dirty="0" smtClean="0"/>
            </a:br>
            <a:r>
              <a:rPr lang="en-US" sz="2400" b="1" dirty="0" smtClean="0"/>
              <a:t>ii	</a:t>
            </a:r>
            <a:r>
              <a:rPr lang="en-US" sz="2400" dirty="0" smtClean="0"/>
              <a:t>The </a:t>
            </a:r>
            <a:r>
              <a:rPr lang="en-US" sz="2400" dirty="0"/>
              <a:t>arrangement in the modern table </a:t>
            </a:r>
            <a:r>
              <a:rPr lang="en-US" sz="2400" dirty="0" smtClean="0"/>
              <a:t>is more 	appropriate </a:t>
            </a:r>
            <a:r>
              <a:rPr lang="en-US" sz="2400" dirty="0"/>
              <a:t>for Group I. Explain </a:t>
            </a:r>
            <a:r>
              <a:rPr lang="en-US" sz="2400" dirty="0" smtClean="0"/>
              <a:t>why.</a:t>
            </a:r>
            <a:br>
              <a:rPr lang="en-US" sz="2400" dirty="0" smtClean="0"/>
            </a:br>
            <a:r>
              <a:rPr lang="en-US" sz="2400" b="1" dirty="0" smtClean="0"/>
              <a:t>iii	</a:t>
            </a:r>
            <a:r>
              <a:rPr lang="en-US" sz="2400" dirty="0" smtClean="0"/>
              <a:t>What </a:t>
            </a:r>
            <a:r>
              <a:rPr lang="en-US" sz="2400" dirty="0"/>
              <a:t>do we call the Group I elements today?</a:t>
            </a:r>
          </a:p>
          <a:p>
            <a:pPr marL="534988" indent="-534988">
              <a:buClr>
                <a:srgbClr val="C00000"/>
              </a:buClr>
              <a:buFont typeface="+mj-lt"/>
              <a:buAutoNum type="alphaLcPeriod"/>
              <a:tabLst>
                <a:tab pos="896938" algn="l"/>
              </a:tabLst>
            </a:pPr>
            <a:r>
              <a:rPr lang="en-US" sz="2400" b="1" dirty="0" err="1" smtClean="0"/>
              <a:t>i</a:t>
            </a:r>
            <a:r>
              <a:rPr lang="en-US" sz="2400" dirty="0" smtClean="0"/>
              <a:t> 	What </a:t>
            </a:r>
            <a:r>
              <a:rPr lang="en-US" sz="2400" dirty="0"/>
              <a:t>do we call the Group VII </a:t>
            </a:r>
            <a:r>
              <a:rPr lang="en-US" sz="2400" dirty="0" smtClean="0"/>
              <a:t>elements?</a:t>
            </a:r>
            <a:br>
              <a:rPr lang="en-US" sz="2400" dirty="0" smtClean="0"/>
            </a:br>
            <a:r>
              <a:rPr lang="en-US" sz="2400" b="1" dirty="0" smtClean="0"/>
              <a:t>ii</a:t>
            </a:r>
            <a:r>
              <a:rPr lang="en-US" sz="2400" dirty="0" smtClean="0"/>
              <a:t> 	The </a:t>
            </a:r>
            <a:r>
              <a:rPr lang="en-US" sz="2400" dirty="0"/>
              <a:t>element with the symbol </a:t>
            </a:r>
            <a:r>
              <a:rPr lang="en-US" sz="2400" dirty="0" err="1"/>
              <a:t>Mn</a:t>
            </a:r>
            <a:r>
              <a:rPr lang="en-US" sz="2400" dirty="0"/>
              <a:t> is out </a:t>
            </a:r>
            <a:r>
              <a:rPr lang="en-US" sz="2400" dirty="0" smtClean="0"/>
              <a:t>of place </a:t>
            </a:r>
            <a:r>
              <a:rPr lang="en-US" sz="2400" dirty="0"/>
              <a:t>in Group </a:t>
            </a:r>
            <a:r>
              <a:rPr lang="en-US" sz="2400" dirty="0" smtClean="0"/>
              <a:t>	VII</a:t>
            </a:r>
            <a:r>
              <a:rPr lang="en-US" sz="2400" dirty="0"/>
              <a:t>. </a:t>
            </a:r>
            <a:r>
              <a:rPr lang="en-US" sz="2400" dirty="0" smtClean="0"/>
              <a:t>Why?</a:t>
            </a:r>
            <a:br>
              <a:rPr lang="en-US" sz="2400" dirty="0" smtClean="0"/>
            </a:br>
            <a:r>
              <a:rPr lang="en-US" sz="2400" b="1" dirty="0" smtClean="0"/>
              <a:t>iii</a:t>
            </a:r>
            <a:r>
              <a:rPr lang="en-US" sz="2400" dirty="0" smtClean="0"/>
              <a:t> 	Where </a:t>
            </a:r>
            <a:r>
              <a:rPr lang="en-US" sz="2400" dirty="0"/>
              <a:t>is the element </a:t>
            </a:r>
            <a:r>
              <a:rPr lang="en-US" sz="2400" dirty="0" err="1"/>
              <a:t>Mn</a:t>
            </a:r>
            <a:r>
              <a:rPr lang="en-US" sz="2400" dirty="0"/>
              <a:t> in today's table?</a:t>
            </a:r>
          </a:p>
          <a:p>
            <a:pPr marL="534988" indent="-534988">
              <a:buClr>
                <a:srgbClr val="C00000"/>
              </a:buClr>
              <a:buFont typeface="+mj-lt"/>
              <a:buAutoNum type="alphaLcPeriod"/>
              <a:tabLst>
                <a:tab pos="896938" algn="l"/>
              </a:tabLst>
            </a:pPr>
            <a:r>
              <a:rPr lang="en-US" sz="2400" dirty="0" smtClean="0"/>
              <a:t>Mendeleev </a:t>
            </a:r>
            <a:r>
              <a:rPr lang="en-US" sz="2400" dirty="0"/>
              <a:t>left gaps in several places in </a:t>
            </a:r>
            <a:r>
              <a:rPr lang="en-US" sz="2400" dirty="0" smtClean="0"/>
              <a:t>his table</a:t>
            </a:r>
            <a:r>
              <a:rPr lang="en-US" sz="2400" dirty="0"/>
              <a:t>. Why did he do this?</a:t>
            </a:r>
          </a:p>
          <a:p>
            <a:pPr marL="534988" indent="-534988">
              <a:buClr>
                <a:srgbClr val="C00000"/>
              </a:buClr>
              <a:buFont typeface="+mj-lt"/>
              <a:buAutoNum type="alphaLcPeriod"/>
              <a:tabLst>
                <a:tab pos="896938" algn="l"/>
              </a:tabLst>
            </a:pPr>
            <a:r>
              <a:rPr lang="en-US" sz="2400" dirty="0" smtClean="0"/>
              <a:t>There </a:t>
            </a:r>
            <a:r>
              <a:rPr lang="en-US" sz="2400" dirty="0"/>
              <a:t>was no group to the right of Group </a:t>
            </a:r>
            <a:r>
              <a:rPr lang="en-US" sz="2400" dirty="0" smtClean="0"/>
              <a:t>VII, in </a:t>
            </a:r>
            <a:r>
              <a:rPr lang="en-US" sz="2400" dirty="0"/>
              <a:t>Mendeleev’s table. Suggest a reason for </a:t>
            </a:r>
            <a:r>
              <a:rPr lang="en-US" sz="2400" dirty="0" smtClean="0"/>
              <a:t>this omission</a:t>
            </a:r>
            <a:r>
              <a:rPr lang="en-US" sz="2400" dirty="0"/>
              <a:t>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12 </a:t>
            </a:r>
            <a:r>
              <a:rPr lang="en-GB" sz="4000" dirty="0"/>
              <a:t>– </a:t>
            </a:r>
            <a:r>
              <a:rPr lang="en-US" sz="4000" dirty="0" smtClean="0"/>
              <a:t>Questions – Core Curriculum</a:t>
            </a:r>
            <a:endParaRPr lang="en-GB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12167384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8614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276225" indent="-276225">
              <a:buClr>
                <a:srgbClr val="C00000"/>
              </a:buClr>
              <a:buFont typeface="+mj-lt"/>
              <a:buAutoNum type="arabicPeriod" startAt="6"/>
              <a:tabLst>
                <a:tab pos="896938" algn="l"/>
              </a:tabLst>
            </a:pPr>
            <a:r>
              <a:rPr lang="en-US" sz="1700" dirty="0" smtClean="0"/>
              <a:t>This </a:t>
            </a:r>
            <a:r>
              <a:rPr lang="en-US" sz="1700" dirty="0"/>
              <a:t>question is about elements from these </a:t>
            </a:r>
            <a:r>
              <a:rPr lang="en-US" sz="1700" dirty="0" smtClean="0"/>
              <a:t>families: alkali </a:t>
            </a:r>
            <a:r>
              <a:rPr lang="en-US" sz="1700" dirty="0"/>
              <a:t>metals, alkaline earth metals (Group II</a:t>
            </a:r>
            <a:r>
              <a:rPr lang="en-US" sz="1700" dirty="0" smtClean="0"/>
              <a:t>), transition </a:t>
            </a:r>
            <a:r>
              <a:rPr lang="en-US" sz="1700" dirty="0"/>
              <a:t>elements, halogens, noble gases.</a:t>
            </a:r>
          </a:p>
          <a:p>
            <a:pPr marL="982663" indent="-361950">
              <a:buClr>
                <a:srgbClr val="C00000"/>
              </a:buClr>
              <a:buFont typeface="+mj-lt"/>
              <a:buAutoNum type="alphaUcPeriod"/>
              <a:tabLst>
                <a:tab pos="1173163" algn="l"/>
              </a:tabLst>
            </a:pPr>
            <a:r>
              <a:rPr lang="en-US" sz="1700" dirty="0" smtClean="0"/>
              <a:t>is </a:t>
            </a:r>
            <a:r>
              <a:rPr lang="en-US" sz="1700" dirty="0"/>
              <a:t>a soft, silvery metal that reacts violently </a:t>
            </a:r>
            <a:r>
              <a:rPr lang="en-US" sz="1700" dirty="0" smtClean="0"/>
              <a:t>with water</a:t>
            </a:r>
            <a:r>
              <a:rPr lang="en-US" sz="1700" dirty="0"/>
              <a:t>.</a:t>
            </a:r>
          </a:p>
          <a:p>
            <a:pPr marL="982663" indent="-361950">
              <a:buClr>
                <a:srgbClr val="C00000"/>
              </a:buClr>
              <a:buFont typeface="+mj-lt"/>
              <a:buAutoNum type="alphaUcPeriod"/>
              <a:tabLst>
                <a:tab pos="1173163" algn="l"/>
              </a:tabLst>
            </a:pPr>
            <a:r>
              <a:rPr lang="en-US" sz="1700" dirty="0" smtClean="0"/>
              <a:t>is </a:t>
            </a:r>
            <a:r>
              <a:rPr lang="en-US" sz="1700" dirty="0"/>
              <a:t>a gas at room temperature. It reacts </a:t>
            </a:r>
            <a:r>
              <a:rPr lang="en-US" sz="1700" dirty="0" smtClean="0"/>
              <a:t>violently with </a:t>
            </a:r>
            <a:r>
              <a:rPr lang="en-US" sz="1700" dirty="0"/>
              <a:t>other elements, without heating.</a:t>
            </a:r>
          </a:p>
          <a:p>
            <a:pPr marL="982663" indent="-361950">
              <a:buClr>
                <a:srgbClr val="C00000"/>
              </a:buClr>
              <a:buFont typeface="+mj-lt"/>
              <a:buAutoNum type="alphaUcPeriod"/>
              <a:tabLst>
                <a:tab pos="1173163" algn="l"/>
              </a:tabLst>
            </a:pPr>
            <a:r>
              <a:rPr lang="en-US" sz="1700" dirty="0" smtClean="0"/>
              <a:t>is </a:t>
            </a:r>
            <a:r>
              <a:rPr lang="en-US" sz="1700" dirty="0"/>
              <a:t>an unreactive gas that sinks in air.</a:t>
            </a:r>
          </a:p>
          <a:p>
            <a:pPr marL="982663" indent="-361950">
              <a:buClr>
                <a:srgbClr val="C00000"/>
              </a:buClr>
              <a:buFont typeface="+mj-lt"/>
              <a:buAutoNum type="alphaUcPeriod"/>
              <a:tabLst>
                <a:tab pos="1173163" algn="l"/>
              </a:tabLst>
            </a:pPr>
            <a:r>
              <a:rPr lang="en-US" sz="1700" dirty="0" smtClean="0"/>
              <a:t>is </a:t>
            </a:r>
            <a:r>
              <a:rPr lang="en-US" sz="1700" dirty="0"/>
              <a:t>a hard solid at room temperature, and </a:t>
            </a:r>
            <a:r>
              <a:rPr lang="en-US" sz="1700" dirty="0" smtClean="0"/>
              <a:t>forms </a:t>
            </a:r>
            <a:r>
              <a:rPr lang="en-US" sz="1700" dirty="0" err="1" smtClean="0"/>
              <a:t>coloured</a:t>
            </a:r>
            <a:r>
              <a:rPr lang="en-US" sz="1700" dirty="0" smtClean="0"/>
              <a:t> </a:t>
            </a:r>
            <a:r>
              <a:rPr lang="en-US" sz="1700" dirty="0"/>
              <a:t>compounds.</a:t>
            </a:r>
          </a:p>
          <a:p>
            <a:pPr marL="982663" indent="-361950">
              <a:buClr>
                <a:srgbClr val="C00000"/>
              </a:buClr>
              <a:buFont typeface="+mj-lt"/>
              <a:buAutoNum type="alphaUcPeriod"/>
              <a:tabLst>
                <a:tab pos="1173163" algn="l"/>
              </a:tabLst>
            </a:pPr>
            <a:r>
              <a:rPr lang="en-US" sz="1700" dirty="0" smtClean="0"/>
              <a:t>conducts </a:t>
            </a:r>
            <a:r>
              <a:rPr lang="en-US" sz="1700" dirty="0"/>
              <a:t>electricity, and reacts slowly </a:t>
            </a:r>
            <a:r>
              <a:rPr lang="en-US" sz="1700" dirty="0" smtClean="0"/>
              <a:t>with water</a:t>
            </a:r>
            <a:r>
              <a:rPr lang="en-US" sz="1700" dirty="0"/>
              <a:t>. Its atoms each give up two electrons.</a:t>
            </a:r>
          </a:p>
          <a:p>
            <a:pPr marL="982663" indent="-361950">
              <a:buClr>
                <a:srgbClr val="C00000"/>
              </a:buClr>
              <a:buFont typeface="+mj-lt"/>
              <a:buAutoNum type="alphaUcPeriod"/>
              <a:tabLst>
                <a:tab pos="1173163" algn="l"/>
              </a:tabLst>
            </a:pPr>
            <a:r>
              <a:rPr lang="en-US" sz="1700" dirty="0" smtClean="0"/>
              <a:t>is </a:t>
            </a:r>
            <a:r>
              <a:rPr lang="en-US" sz="1700" dirty="0"/>
              <a:t>a reactive liquid; it does not </a:t>
            </a:r>
            <a:r>
              <a:rPr lang="en-US" sz="1700" dirty="0" smtClean="0"/>
              <a:t>conduct electricity</a:t>
            </a:r>
            <a:r>
              <a:rPr lang="en-US" sz="1700" dirty="0"/>
              <a:t>; it shows a valency of 1 in </a:t>
            </a:r>
            <a:r>
              <a:rPr lang="en-US" sz="1700" dirty="0" smtClean="0"/>
              <a:t>its compounds</a:t>
            </a:r>
            <a:r>
              <a:rPr lang="en-US" sz="1700" dirty="0"/>
              <a:t>.</a:t>
            </a:r>
          </a:p>
          <a:p>
            <a:pPr marL="982663" indent="-361950">
              <a:buClr>
                <a:srgbClr val="C00000"/>
              </a:buClr>
              <a:buFont typeface="+mj-lt"/>
              <a:buAutoNum type="alphaUcPeriod"/>
              <a:tabLst>
                <a:tab pos="1173163" algn="l"/>
              </a:tabLst>
            </a:pPr>
            <a:r>
              <a:rPr lang="en-US" sz="1700" dirty="0" smtClean="0"/>
              <a:t>is </a:t>
            </a:r>
            <a:r>
              <a:rPr lang="en-US" sz="1700" dirty="0"/>
              <a:t>a hard solid that conducts electricity, can </a:t>
            </a:r>
            <a:r>
              <a:rPr lang="en-US" sz="1700" dirty="0" smtClean="0"/>
              <a:t>be beaten </a:t>
            </a:r>
            <a:r>
              <a:rPr lang="en-US" sz="1700" dirty="0"/>
              <a:t>into shape, and rusts easily.</a:t>
            </a:r>
          </a:p>
          <a:p>
            <a:pPr marL="723900" indent="-447675">
              <a:buClr>
                <a:srgbClr val="C00000"/>
              </a:buClr>
              <a:buFont typeface="+mj-lt"/>
              <a:buAutoNum type="alphaLcPeriod"/>
              <a:tabLst>
                <a:tab pos="1173163" algn="l"/>
              </a:tabLst>
            </a:pPr>
            <a:r>
              <a:rPr lang="en-US" sz="1700" dirty="0" smtClean="0"/>
              <a:t>For </a:t>
            </a:r>
            <a:r>
              <a:rPr lang="en-US" sz="1700" dirty="0"/>
              <a:t>each element above, say which of the </a:t>
            </a:r>
            <a:r>
              <a:rPr lang="en-US" sz="1700" dirty="0" smtClean="0"/>
              <a:t>listed families </a:t>
            </a:r>
            <a:r>
              <a:rPr lang="en-US" sz="1700" dirty="0"/>
              <a:t>it belongs to.</a:t>
            </a:r>
          </a:p>
          <a:p>
            <a:pPr marL="723900" indent="-447675">
              <a:buClr>
                <a:srgbClr val="C00000"/>
              </a:buClr>
              <a:buFont typeface="+mj-lt"/>
              <a:buAutoNum type="alphaLcPeriod"/>
              <a:tabLst>
                <a:tab pos="1173163" algn="l"/>
              </a:tabLst>
            </a:pPr>
            <a:r>
              <a:rPr lang="en-US" sz="1700" b="1" dirty="0" err="1" smtClean="0"/>
              <a:t>i</a:t>
            </a:r>
            <a:r>
              <a:rPr lang="en-US" sz="1700" dirty="0" smtClean="0"/>
              <a:t> 	Comment </a:t>
            </a:r>
            <a:r>
              <a:rPr lang="en-US" sz="1700" dirty="0"/>
              <a:t>on the position of elements A, </a:t>
            </a:r>
            <a:r>
              <a:rPr lang="en-US" sz="1700" dirty="0" smtClean="0"/>
              <a:t>B, and </a:t>
            </a:r>
            <a:r>
              <a:rPr lang="en-US" sz="1700" dirty="0"/>
              <a:t>C within their </a:t>
            </a:r>
            <a:r>
              <a:rPr lang="en-US" sz="1700" dirty="0" smtClean="0"/>
              <a:t>	families.</a:t>
            </a:r>
            <a:br>
              <a:rPr lang="en-US" sz="1700" dirty="0" smtClean="0"/>
            </a:br>
            <a:r>
              <a:rPr lang="en-US" sz="1700" b="1" dirty="0" smtClean="0"/>
              <a:t>ii</a:t>
            </a:r>
            <a:r>
              <a:rPr lang="en-US" sz="1700" dirty="0" smtClean="0"/>
              <a:t> 	Describe </a:t>
            </a:r>
            <a:r>
              <a:rPr lang="en-US" sz="1700" dirty="0"/>
              <a:t>the valence (outer) shell of </a:t>
            </a:r>
            <a:r>
              <a:rPr lang="en-US" sz="1700" dirty="0" smtClean="0"/>
              <a:t>electrons for </a:t>
            </a:r>
            <a:r>
              <a:rPr lang="en-US" sz="1700" dirty="0"/>
              <a:t>each of the </a:t>
            </a:r>
            <a:r>
              <a:rPr lang="en-US" sz="1700" dirty="0" smtClean="0"/>
              <a:t>	elements </a:t>
            </a:r>
            <a:r>
              <a:rPr lang="en-US" sz="1700" dirty="0"/>
              <a:t>A, B, and C.</a:t>
            </a:r>
          </a:p>
          <a:p>
            <a:pPr marL="723900" indent="-447675">
              <a:buClr>
                <a:srgbClr val="C00000"/>
              </a:buClr>
              <a:buFont typeface="+mj-lt"/>
              <a:buAutoNum type="alphaLcPeriod"/>
              <a:tabLst>
                <a:tab pos="1173163" algn="l"/>
              </a:tabLst>
            </a:pPr>
            <a:r>
              <a:rPr lang="en-US" sz="1700" dirty="0" smtClean="0"/>
              <a:t>Explain </a:t>
            </a:r>
            <a:r>
              <a:rPr lang="en-US" sz="1700" dirty="0"/>
              <a:t>why the arrangement of electrons </a:t>
            </a:r>
            <a:r>
              <a:rPr lang="en-US" sz="1700" dirty="0" smtClean="0"/>
              <a:t>in their </a:t>
            </a:r>
            <a:r>
              <a:rPr lang="en-US" sz="1700" dirty="0"/>
              <a:t>atoms makes some elements very </a:t>
            </a:r>
            <a:r>
              <a:rPr lang="en-US" sz="1700" dirty="0" smtClean="0"/>
              <a:t>reactive, and </a:t>
            </a:r>
            <a:r>
              <a:rPr lang="en-US" sz="1700" dirty="0"/>
              <a:t>others unreactive.</a:t>
            </a:r>
          </a:p>
          <a:p>
            <a:pPr marL="723900" indent="-447675">
              <a:buClr>
                <a:srgbClr val="C00000"/>
              </a:buClr>
              <a:buFont typeface="+mj-lt"/>
              <a:buAutoNum type="alphaLcPeriod"/>
              <a:tabLst>
                <a:tab pos="1173163" algn="l"/>
              </a:tabLst>
            </a:pPr>
            <a:r>
              <a:rPr lang="en-US" sz="1700" dirty="0" smtClean="0"/>
              <a:t>Name </a:t>
            </a:r>
            <a:r>
              <a:rPr lang="en-US" sz="1700" dirty="0"/>
              <a:t>elements that fit descriptions A to </a:t>
            </a:r>
            <a:r>
              <a:rPr lang="en-US" sz="1700" dirty="0" smtClean="0"/>
              <a:t>G.</a:t>
            </a:r>
          </a:p>
          <a:p>
            <a:pPr marL="723900" indent="-447675">
              <a:buClr>
                <a:srgbClr val="C00000"/>
              </a:buClr>
              <a:buFont typeface="+mj-lt"/>
              <a:buAutoNum type="alphaLcPeriod"/>
              <a:tabLst>
                <a:tab pos="1173163" algn="l"/>
              </a:tabLst>
            </a:pPr>
            <a:r>
              <a:rPr lang="en-US" sz="1700" dirty="0" smtClean="0"/>
              <a:t>Which </a:t>
            </a:r>
            <a:r>
              <a:rPr lang="en-US" sz="1700" dirty="0"/>
              <a:t>of A to G may be useful as catalysts?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12 </a:t>
            </a:r>
            <a:r>
              <a:rPr lang="en-GB" sz="3600" dirty="0"/>
              <a:t>– </a:t>
            </a:r>
            <a:r>
              <a:rPr lang="en-US" sz="3600" dirty="0" smtClean="0"/>
              <a:t>Questions – Extended Curriculum</a:t>
            </a:r>
            <a:endParaRPr lang="en-GB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5772742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20450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+mj-lt"/>
              <a:buAutoNum type="arabicPeriod" startAt="7"/>
              <a:tabLst>
                <a:tab pos="896938" algn="l"/>
              </a:tabLst>
            </a:pPr>
            <a:r>
              <a:rPr lang="en-US" sz="3030" dirty="0" smtClean="0"/>
              <a:t>The elements of Group 0 are called the noble gases. They are all monatomic gases.</a:t>
            </a:r>
          </a:p>
          <a:p>
            <a:pPr marL="982663" indent="-533400">
              <a:buClr>
                <a:srgbClr val="C00000"/>
              </a:buClr>
              <a:buFont typeface="+mj-lt"/>
              <a:buAutoNum type="alphaLcPeriod"/>
            </a:pPr>
            <a:r>
              <a:rPr lang="en-US" sz="3030" dirty="0" smtClean="0"/>
              <a:t>Name four of the noble gases.</a:t>
            </a:r>
          </a:p>
          <a:p>
            <a:pPr marL="723900" indent="-274638">
              <a:buClr>
                <a:srgbClr val="C00000"/>
              </a:buClr>
              <a:buFont typeface="+mj-lt"/>
              <a:buAutoNum type="alphaLcPeriod"/>
              <a:tabLst>
                <a:tab pos="982663" algn="l"/>
                <a:tab pos="1431925" algn="l"/>
              </a:tabLst>
            </a:pPr>
            <a:r>
              <a:rPr lang="en-US" sz="3030" dirty="0" smtClean="0"/>
              <a:t> 	</a:t>
            </a:r>
            <a:r>
              <a:rPr lang="en-US" sz="3030" b="1" dirty="0" err="1" smtClean="0"/>
              <a:t>i</a:t>
            </a:r>
            <a:r>
              <a:rPr lang="en-US" sz="3030" dirty="0" smtClean="0"/>
              <a:t> 	What is meant by monatomic?</a:t>
            </a:r>
            <a:br>
              <a:rPr lang="en-US" sz="3030" dirty="0" smtClean="0"/>
            </a:br>
            <a:r>
              <a:rPr lang="en-US" sz="3030" dirty="0" smtClean="0"/>
              <a:t>	</a:t>
            </a:r>
            <a:r>
              <a:rPr lang="en-US" sz="3030" b="1" dirty="0" smtClean="0"/>
              <a:t>ii</a:t>
            </a:r>
            <a:r>
              <a:rPr lang="en-US" sz="3030" dirty="0" smtClean="0"/>
              <a:t> 	Explain why the noble gases, unlike all 			other gaseous elements, are monatomic.</a:t>
            </a:r>
          </a:p>
          <a:p>
            <a:pPr marL="449263">
              <a:buClr>
                <a:srgbClr val="C00000"/>
              </a:buClr>
              <a:tabLst>
                <a:tab pos="982663" algn="l"/>
                <a:tab pos="1431925" algn="l"/>
              </a:tabLst>
            </a:pPr>
            <a:r>
              <a:rPr lang="en-US" sz="3030" i="1" dirty="0" smtClean="0"/>
              <a:t>When elements react, they become like noble gases.</a:t>
            </a:r>
          </a:p>
          <a:p>
            <a:pPr marL="982663" indent="-514350">
              <a:buClr>
                <a:srgbClr val="C00000"/>
              </a:buClr>
              <a:buFont typeface="+mj-lt"/>
              <a:buAutoNum type="alphaLcPeriod" startAt="3"/>
              <a:tabLst>
                <a:tab pos="1431925" algn="l"/>
              </a:tabLst>
            </a:pPr>
            <a:r>
              <a:rPr lang="en-US" sz="3030" b="1" dirty="0" err="1" smtClean="0"/>
              <a:t>i</a:t>
            </a:r>
            <a:r>
              <a:rPr lang="en-US" sz="3030" dirty="0" smtClean="0"/>
              <a:t>	Explain what the above statement means.</a:t>
            </a:r>
            <a:br>
              <a:rPr lang="en-US" sz="3030" dirty="0" smtClean="0"/>
            </a:br>
            <a:r>
              <a:rPr lang="en-US" sz="3030" b="1" dirty="0" smtClean="0"/>
              <a:t>ii</a:t>
            </a:r>
            <a:r>
              <a:rPr lang="en-US" sz="3030" dirty="0" smtClean="0"/>
              <a:t> 	What can you conclude about the reactivity of Group VII ions?</a:t>
            </a:r>
            <a:endParaRPr lang="en-US" sz="303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12 </a:t>
            </a:r>
            <a:r>
              <a:rPr lang="en-GB" sz="3600" dirty="0"/>
              <a:t>– </a:t>
            </a:r>
            <a:r>
              <a:rPr lang="en-US" sz="3600" dirty="0" smtClean="0"/>
              <a:t>Questions – Extended Curriculum</a:t>
            </a:r>
            <a:endParaRPr lang="en-GB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8613388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6323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400" b="1" dirty="0" smtClean="0"/>
              <a:t>a</a:t>
            </a:r>
            <a:r>
              <a:rPr lang="en-US" sz="2400" b="1" dirty="0"/>
              <a:t>.</a:t>
            </a:r>
            <a:r>
              <a:rPr lang="en-US" sz="2400" dirty="0"/>
              <a:t> </a:t>
            </a:r>
            <a:r>
              <a:rPr lang="en-US" sz="2400" dirty="0" smtClean="0"/>
              <a:t>A 'cell‘ of </a:t>
            </a:r>
            <a:r>
              <a:rPr lang="en-US" sz="2400" dirty="0"/>
              <a:t>the Periodic Table is shown </a:t>
            </a:r>
            <a:r>
              <a:rPr lang="en-US" sz="2400" dirty="0" smtClean="0"/>
              <a:t>to the right.</a:t>
            </a:r>
            <a:br>
              <a:rPr lang="en-US" sz="2400" dirty="0" smtClean="0"/>
            </a:br>
            <a:r>
              <a:rPr lang="en-US" sz="2400" b="1" dirty="0" err="1" smtClean="0"/>
              <a:t>i</a:t>
            </a:r>
            <a:r>
              <a:rPr lang="en-US" sz="2400" b="1" dirty="0"/>
              <a:t>.</a:t>
            </a:r>
            <a:r>
              <a:rPr lang="en-US" sz="2400" dirty="0"/>
              <a:t> What does 48 represent</a:t>
            </a:r>
            <a:r>
              <a:rPr lang="en-US" sz="2400" dirty="0" smtClean="0"/>
              <a:t>? _____________ </a:t>
            </a:r>
            <a:r>
              <a:rPr lang="en-US" sz="2400" dirty="0"/>
              <a:t>[</a:t>
            </a:r>
            <a:r>
              <a:rPr lang="en-US" sz="2400" dirty="0" smtClean="0"/>
              <a:t>1]</a:t>
            </a:r>
            <a:br>
              <a:rPr lang="en-US" sz="2400" dirty="0" smtClean="0"/>
            </a:br>
            <a:r>
              <a:rPr lang="en-US" sz="2400" b="1" dirty="0" smtClean="0"/>
              <a:t>ii</a:t>
            </a:r>
            <a:r>
              <a:rPr lang="en-US" sz="2400" b="1" dirty="0"/>
              <a:t>.</a:t>
            </a:r>
            <a:r>
              <a:rPr lang="en-US" sz="2400" dirty="0"/>
              <a:t> What does 112 represent</a:t>
            </a:r>
            <a:r>
              <a:rPr lang="en-US" sz="2400" dirty="0" smtClean="0"/>
              <a:t>? ____________ </a:t>
            </a:r>
            <a:r>
              <a:rPr lang="en-US" sz="2400" dirty="0"/>
              <a:t>[</a:t>
            </a:r>
            <a:r>
              <a:rPr lang="en-US" sz="2400" dirty="0" smtClean="0"/>
              <a:t>1]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dirty="0"/>
              <a:t>. Complete these sentences about the Periodic </a:t>
            </a:r>
            <a:r>
              <a:rPr lang="en-US" sz="2400" dirty="0" smtClean="0"/>
              <a:t>Table.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b="1" dirty="0" err="1" smtClean="0"/>
              <a:t>i</a:t>
            </a:r>
            <a:r>
              <a:rPr lang="en-US" sz="2400" b="1" dirty="0"/>
              <a:t>.</a:t>
            </a:r>
            <a:r>
              <a:rPr lang="en-US" sz="2400" dirty="0"/>
              <a:t> The elements in the Periodic Table are arranged in </a:t>
            </a:r>
            <a:r>
              <a:rPr lang="en-US" sz="2400" dirty="0" smtClean="0"/>
              <a:t>	order </a:t>
            </a:r>
            <a:r>
              <a:rPr lang="en-US" sz="2400" dirty="0"/>
              <a:t>of </a:t>
            </a:r>
            <a:r>
              <a:rPr lang="en-US" sz="2400" dirty="0" smtClean="0"/>
              <a:t>increasing ___________________________ [1]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b="1" dirty="0" smtClean="0"/>
              <a:t>ii</a:t>
            </a:r>
            <a:r>
              <a:rPr lang="en-US" sz="2400" b="1" dirty="0"/>
              <a:t>.</a:t>
            </a:r>
            <a:r>
              <a:rPr lang="en-US" sz="2400" dirty="0"/>
              <a:t> The groups are </a:t>
            </a:r>
            <a:r>
              <a:rPr lang="en-US" sz="2400" dirty="0" smtClean="0"/>
              <a:t>numbered _________ to________ </a:t>
            </a:r>
            <a:r>
              <a:rPr lang="en-US" sz="2400" dirty="0"/>
              <a:t>[</a:t>
            </a:r>
            <a:r>
              <a:rPr lang="en-US" sz="2400" dirty="0" smtClean="0"/>
              <a:t>1]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b="1" dirty="0" smtClean="0"/>
              <a:t>iii</a:t>
            </a:r>
            <a:r>
              <a:rPr lang="en-US" sz="2400" b="1" dirty="0"/>
              <a:t>.</a:t>
            </a:r>
            <a:r>
              <a:rPr lang="en-US" sz="2400" dirty="0"/>
              <a:t> The period number tells you the number </a:t>
            </a:r>
            <a:r>
              <a:rPr lang="en-US" sz="2400" dirty="0" smtClean="0"/>
              <a:t>of 	___________________________ in </a:t>
            </a:r>
            <a:r>
              <a:rPr lang="en-US" sz="2400" dirty="0"/>
              <a:t>an atom. </a:t>
            </a:r>
            <a:r>
              <a:rPr lang="en-US" sz="2400" dirty="0" smtClean="0"/>
              <a:t>		[1]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b="1" dirty="0" smtClean="0"/>
              <a:t>iv</a:t>
            </a:r>
            <a:r>
              <a:rPr lang="en-US" sz="2400" b="1" dirty="0"/>
              <a:t>. </a:t>
            </a:r>
            <a:r>
              <a:rPr lang="en-US" sz="2400" dirty="0"/>
              <a:t>The outer shell electrons in an atom are </a:t>
            </a:r>
            <a:r>
              <a:rPr lang="en-US" sz="2400" dirty="0" smtClean="0"/>
              <a:t>called 	__________________________________________ </a:t>
            </a:r>
            <a:r>
              <a:rPr lang="en-US" sz="2400" dirty="0"/>
              <a:t>[</a:t>
            </a:r>
            <a:r>
              <a:rPr lang="en-US" sz="2400" dirty="0" smtClean="0"/>
              <a:t>1]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400" dirty="0" smtClean="0"/>
              <a:t>Explain </a:t>
            </a:r>
            <a:r>
              <a:rPr lang="en-US" sz="2400" dirty="0"/>
              <a:t>why Group VIII elements are unreactive</a:t>
            </a:r>
            <a:r>
              <a:rPr lang="en-US" sz="2400" dirty="0" smtClean="0"/>
              <a:t>.</a:t>
            </a:r>
            <a:br>
              <a:rPr lang="en-US" sz="2400" dirty="0" smtClean="0"/>
            </a:br>
            <a:r>
              <a:rPr lang="en-US" sz="2400" dirty="0" smtClean="0"/>
              <a:t>___________________________________________________________________________________________________________________________________________ </a:t>
            </a:r>
            <a:r>
              <a:rPr lang="en-US" sz="2400" dirty="0"/>
              <a:t>[</a:t>
            </a:r>
            <a:r>
              <a:rPr lang="en-US" sz="2400" dirty="0" smtClean="0"/>
              <a:t>2]</a:t>
            </a:r>
            <a:endParaRPr lang="en-US" sz="24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12.1 </a:t>
            </a:r>
            <a:r>
              <a:rPr lang="en-GB" dirty="0"/>
              <a:t>– </a:t>
            </a:r>
            <a:r>
              <a:rPr lang="en-GB" dirty="0" smtClean="0"/>
              <a:t>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740352" y="1196752"/>
            <a:ext cx="1152128" cy="1015663"/>
          </a:xfrm>
          <a:prstGeom prst="rect">
            <a:avLst/>
          </a:prstGeom>
          <a:solidFill>
            <a:schemeClr val="bg2"/>
          </a:solidFill>
          <a:ln w="28575">
            <a:solidFill>
              <a:srgbClr val="B2121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48</a:t>
            </a:r>
          </a:p>
          <a:p>
            <a:pPr algn="ctr"/>
            <a:r>
              <a:rPr lang="en-GB" sz="2000" b="1" dirty="0" smtClean="0"/>
              <a:t>Cd</a:t>
            </a:r>
          </a:p>
          <a:p>
            <a:pPr algn="ctr"/>
            <a:r>
              <a:rPr lang="en-GB" sz="2000" dirty="0" smtClean="0"/>
              <a:t>112</a:t>
            </a:r>
            <a:endParaRPr lang="en-GB" sz="2000" dirty="0"/>
          </a:p>
        </p:txBody>
      </p:sp>
      <p:sp>
        <p:nvSpPr>
          <p:cNvPr id="3" name="Action Button: Back or Previous 2">
            <a:hlinkClick r:id="" action="ppaction://hlinkshowjump?jump=lastslideviewed" highlightClick="1"/>
          </p:cNvPr>
          <p:cNvSpPr/>
          <p:nvPr/>
        </p:nvSpPr>
        <p:spPr>
          <a:xfrm>
            <a:off x="8460432" y="2212415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33111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2937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3"/>
              <a:tabLst>
                <a:tab pos="896938" algn="l"/>
                <a:tab pos="8523288" algn="r"/>
              </a:tabLst>
            </a:pPr>
            <a:r>
              <a:rPr lang="en-US" sz="2600" dirty="0" smtClean="0"/>
              <a:t>Describe </a:t>
            </a:r>
            <a:r>
              <a:rPr lang="en-US" sz="2600" dirty="0"/>
              <a:t>the position of metals and non-metals in </a:t>
            </a:r>
            <a:r>
              <a:rPr lang="en-US" sz="2600" dirty="0" smtClean="0"/>
              <a:t>the Periodic </a:t>
            </a:r>
            <a:r>
              <a:rPr lang="en-US" sz="2600" dirty="0"/>
              <a:t>Table both across a period and down a group</a:t>
            </a:r>
            <a:r>
              <a:rPr lang="en-US" sz="2600" dirty="0" smtClean="0"/>
              <a:t>. [4]</a:t>
            </a:r>
            <a:endParaRPr lang="en-US" sz="2600" dirty="0"/>
          </a:p>
          <a:p>
            <a:pPr marL="514350" indent="-514350">
              <a:buClr>
                <a:srgbClr val="C00000"/>
              </a:buClr>
              <a:buFont typeface="+mj-lt"/>
              <a:buAutoNum type="arabicPeriod" startAt="3"/>
              <a:tabLst>
                <a:tab pos="896938" algn="l"/>
                <a:tab pos="8523288" algn="r"/>
              </a:tabLst>
            </a:pPr>
            <a:r>
              <a:rPr lang="en-US" sz="2600" dirty="0" smtClean="0"/>
              <a:t>Both </a:t>
            </a:r>
            <a:r>
              <a:rPr lang="en-US" sz="2600" dirty="0"/>
              <a:t>hydrogen and Group I elements have one electron in their outer shell. Why is hydrogen not placed in Group I in the Periodic Table</a:t>
            </a:r>
            <a:r>
              <a:rPr lang="en-US" sz="2600" dirty="0" smtClean="0"/>
              <a:t>?	[2]</a:t>
            </a:r>
          </a:p>
          <a:p>
            <a:pPr>
              <a:buClr>
                <a:srgbClr val="C00000"/>
              </a:buClr>
              <a:tabLst>
                <a:tab pos="896938" algn="l"/>
                <a:tab pos="8523288" algn="r"/>
              </a:tabLst>
            </a:pPr>
            <a:r>
              <a:rPr lang="en-US" sz="2600" b="1" dirty="0" smtClean="0"/>
              <a:t>Extended</a:t>
            </a:r>
            <a:endParaRPr lang="en-US" sz="2600" b="1" dirty="0"/>
          </a:p>
          <a:p>
            <a:pPr marL="514350" indent="-514350">
              <a:buClr>
                <a:srgbClr val="C00000"/>
              </a:buClr>
              <a:buFont typeface="+mj-lt"/>
              <a:buAutoNum type="arabicPeriod" startAt="5"/>
              <a:tabLst>
                <a:tab pos="896938" algn="l"/>
                <a:tab pos="8523288" algn="r"/>
              </a:tabLst>
            </a:pPr>
            <a:r>
              <a:rPr lang="en-US" sz="2600" dirty="0" smtClean="0"/>
              <a:t>Use </a:t>
            </a:r>
            <a:r>
              <a:rPr lang="en-US" sz="2600" dirty="0"/>
              <a:t>books or the internet to </a:t>
            </a:r>
            <a:r>
              <a:rPr lang="en-US" sz="2600" dirty="0" smtClean="0"/>
              <a:t>describe:</a:t>
            </a:r>
            <a:br>
              <a:rPr lang="en-US" sz="2600" dirty="0" smtClean="0"/>
            </a:br>
            <a:r>
              <a:rPr lang="en-US" sz="2600" b="1" dirty="0" smtClean="0"/>
              <a:t>a</a:t>
            </a:r>
            <a:r>
              <a:rPr lang="en-US" sz="2600" b="1" dirty="0"/>
              <a:t>.</a:t>
            </a:r>
            <a:r>
              <a:rPr lang="en-US" sz="2600" dirty="0"/>
              <a:t> </a:t>
            </a:r>
            <a:r>
              <a:rPr lang="en-US" sz="2600" dirty="0" smtClean="0"/>
              <a:t>	How </a:t>
            </a:r>
            <a:r>
              <a:rPr lang="en-US" sz="2600" dirty="0"/>
              <a:t>the structure of the Group V elements changes </a:t>
            </a:r>
            <a:r>
              <a:rPr lang="en-US" sz="2600" dirty="0" smtClean="0"/>
              <a:t>	down </a:t>
            </a:r>
            <a:r>
              <a:rPr lang="en-US" sz="2600" dirty="0"/>
              <a:t>the group along with their nature as metals or </a:t>
            </a:r>
            <a:r>
              <a:rPr lang="en-US" sz="2600" dirty="0" smtClean="0"/>
              <a:t>	non metals</a:t>
            </a:r>
            <a:r>
              <a:rPr lang="en-US" sz="2600" dirty="0"/>
              <a:t>. </a:t>
            </a:r>
            <a:r>
              <a:rPr lang="en-US" sz="2600" dirty="0" smtClean="0"/>
              <a:t>	[4]</a:t>
            </a:r>
            <a:br>
              <a:rPr lang="en-US" sz="2600" dirty="0" smtClean="0"/>
            </a:br>
            <a:r>
              <a:rPr lang="en-US" sz="2600" b="1" dirty="0" smtClean="0"/>
              <a:t>b</a:t>
            </a:r>
            <a:r>
              <a:rPr lang="en-US" sz="2600" b="1" dirty="0"/>
              <a:t>.</a:t>
            </a:r>
            <a:r>
              <a:rPr lang="en-US" sz="2600" dirty="0"/>
              <a:t> How the type of oxides formed by Group V elements </a:t>
            </a:r>
            <a:r>
              <a:rPr lang="en-US" sz="2600" dirty="0" smtClean="0"/>
              <a:t>	changes </a:t>
            </a:r>
            <a:r>
              <a:rPr lang="en-US" sz="2600" dirty="0"/>
              <a:t>down the group</a:t>
            </a:r>
            <a:r>
              <a:rPr lang="en-US" sz="2600" dirty="0" smtClean="0"/>
              <a:t>.	[</a:t>
            </a:r>
            <a:r>
              <a:rPr lang="en-US" sz="2600" dirty="0"/>
              <a:t>4]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12.1 </a:t>
            </a:r>
            <a:r>
              <a:rPr lang="en-GB" dirty="0"/>
              <a:t>– </a:t>
            </a:r>
            <a:r>
              <a:rPr lang="en-GB" dirty="0" smtClean="0"/>
              <a:t>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460432" y="2284423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1357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6323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r>
              <a:rPr lang="en-US" dirty="0" smtClean="0"/>
              <a:t>The </a:t>
            </a:r>
            <a:r>
              <a:rPr lang="en-US" dirty="0"/>
              <a:t>table shows some properties of some Group I metals</a:t>
            </a:r>
            <a:r>
              <a:rPr lang="en-US" dirty="0" smtClean="0"/>
              <a:t>.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/>
          </a:p>
          <a:p>
            <a:pPr>
              <a:buClr>
                <a:srgbClr val="C00000"/>
              </a:buClr>
              <a:tabLst>
                <a:tab pos="896938" algn="l"/>
                <a:tab pos="8523288" algn="r"/>
              </a:tabLst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/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/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/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/>
          </a:p>
          <a:p>
            <a:pPr marL="896938" indent="-514350">
              <a:buClr>
                <a:srgbClr val="C00000"/>
              </a:buClr>
              <a:buFont typeface="+mj-lt"/>
              <a:buAutoNum type="alphaLcPeriod"/>
              <a:tabLst>
                <a:tab pos="896938" algn="l"/>
                <a:tab pos="8523288" algn="r"/>
              </a:tabLst>
            </a:pPr>
            <a:r>
              <a:rPr lang="en-US" dirty="0" smtClean="0"/>
              <a:t>Complete </a:t>
            </a:r>
            <a:r>
              <a:rPr lang="en-US" dirty="0"/>
              <a:t>the table by writing in the </a:t>
            </a:r>
            <a:r>
              <a:rPr lang="en-US" dirty="0" smtClean="0"/>
              <a:t>following:</a:t>
            </a:r>
            <a:br>
              <a:rPr lang="en-US" dirty="0" smtClean="0"/>
            </a:br>
            <a:r>
              <a:rPr lang="en-US" b="1" dirty="0" err="1" smtClean="0"/>
              <a:t>i</a:t>
            </a:r>
            <a:r>
              <a:rPr lang="en-US" dirty="0"/>
              <a:t>. The observations in the last column for sodium and </a:t>
            </a:r>
            <a:r>
              <a:rPr lang="en-US" dirty="0" smtClean="0"/>
              <a:t>rubidium.</a:t>
            </a:r>
            <a:br>
              <a:rPr lang="en-US" dirty="0" smtClean="0"/>
            </a:br>
            <a:r>
              <a:rPr lang="en-US" b="1" dirty="0" smtClean="0"/>
              <a:t>ii</a:t>
            </a:r>
            <a:r>
              <a:rPr lang="en-US" dirty="0"/>
              <a:t>. Your prediction for the melting point of potassium and the metallic radius of rubidium.</a:t>
            </a:r>
          </a:p>
          <a:p>
            <a:pPr marL="896938" indent="-514350">
              <a:buClr>
                <a:srgbClr val="C00000"/>
              </a:buClr>
              <a:buFont typeface="+mj-lt"/>
              <a:buAutoNum type="alphaLcPeriod"/>
              <a:tabLst>
                <a:tab pos="896938" algn="l"/>
                <a:tab pos="8523288" algn="r"/>
              </a:tabLst>
            </a:pPr>
            <a:r>
              <a:rPr lang="en-US" dirty="0" err="1" smtClean="0"/>
              <a:t>Caesium</a:t>
            </a:r>
            <a:r>
              <a:rPr lang="en-US" dirty="0" smtClean="0"/>
              <a:t> </a:t>
            </a:r>
            <a:r>
              <a:rPr lang="en-US" dirty="0"/>
              <a:t>is below rubidium in the Periodic Table. Predict a value for the density of </a:t>
            </a:r>
            <a:r>
              <a:rPr lang="en-US" dirty="0" err="1"/>
              <a:t>caesium</a:t>
            </a:r>
            <a:r>
              <a:rPr lang="en-US" dirty="0"/>
              <a:t>. 2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12.2 -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879791"/>
              </p:ext>
            </p:extLst>
          </p:nvPr>
        </p:nvGraphicFramePr>
        <p:xfrm>
          <a:off x="276200" y="1484784"/>
          <a:ext cx="8544272" cy="345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464"/>
                <a:gridCol w="1008112"/>
                <a:gridCol w="1152128"/>
                <a:gridCol w="1368152"/>
                <a:gridCol w="374441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</a:t>
                      </a:r>
                      <a:r>
                        <a:rPr lang="en-GB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 metal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Density /g/cm</a:t>
                      </a:r>
                      <a:r>
                        <a:rPr lang="en-GB" sz="16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6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Melting point /</a:t>
                      </a:r>
                      <a:r>
                        <a:rPr lang="en-GB" sz="16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Metallic radium /nm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Observations</a:t>
                      </a:r>
                      <a:r>
                        <a:rPr lang="en-GB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when the metal reacts with water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Lithium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0.53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181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0.157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Moves over the surface very slowly Fizzes gently. Does not melt or go into a ball Does not burst into flame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0.97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0.191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_______________________________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Potassium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0.86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0.235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Moves over surface very rapidly Fizzes very rapidly. Melts and goes into a ball then bursts into flame.</a:t>
                      </a:r>
                    </a:p>
                    <a:p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Slight 'pop' when reaction near the end	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Rubidium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_______________________________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460432" y="5020727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5521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3245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+mj-lt"/>
              <a:buAutoNum type="arabicPeriod" startAt="2"/>
              <a:tabLst>
                <a:tab pos="896938" algn="l"/>
                <a:tab pos="8523288" algn="r"/>
              </a:tabLst>
            </a:pPr>
            <a:r>
              <a:rPr lang="en-US" sz="2000" dirty="0" smtClean="0"/>
              <a:t>Explain </a:t>
            </a:r>
            <a:r>
              <a:rPr lang="en-US" sz="2000" dirty="0"/>
              <a:t>what happens in terms of electron transfer when sodium reacts with chlorine</a:t>
            </a:r>
            <a:r>
              <a:rPr lang="en-US" sz="2000" dirty="0" smtClean="0"/>
              <a:t>.	[</a:t>
            </a:r>
            <a:r>
              <a:rPr lang="en-US" sz="2000" dirty="0"/>
              <a:t>4</a:t>
            </a:r>
            <a:r>
              <a:rPr lang="en-US" sz="2000" dirty="0" smtClean="0"/>
              <a:t>]</a:t>
            </a:r>
            <a:br>
              <a:rPr lang="en-US" sz="2000" dirty="0" smtClean="0"/>
            </a:br>
            <a:r>
              <a:rPr lang="en-US" sz="2000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sz="2000" dirty="0"/>
          </a:p>
          <a:p>
            <a:pPr>
              <a:buClr>
                <a:srgbClr val="C00000"/>
              </a:buClr>
              <a:tabLst>
                <a:tab pos="896938" algn="l"/>
                <a:tab pos="8523288" algn="r"/>
              </a:tabLst>
            </a:pPr>
            <a:r>
              <a:rPr lang="en-US" sz="2000" b="1" dirty="0" smtClean="0"/>
              <a:t>Extension</a:t>
            </a:r>
            <a:r>
              <a:rPr lang="en-US" sz="2000" dirty="0" smtClean="0"/>
              <a:t>.</a:t>
            </a:r>
            <a:endParaRPr lang="en-US" sz="2000" dirty="0"/>
          </a:p>
          <a:p>
            <a:pPr marL="449263" indent="-449263">
              <a:buClr>
                <a:srgbClr val="C00000"/>
              </a:buClr>
              <a:buFont typeface="+mj-lt"/>
              <a:buAutoNum type="arabicPeriod" startAt="3"/>
              <a:tabLst>
                <a:tab pos="896938" algn="l"/>
                <a:tab pos="8523288" algn="r"/>
              </a:tabLst>
            </a:pPr>
            <a:r>
              <a:rPr lang="en-US" sz="2000" dirty="0"/>
              <a:t>Use books or the internet to find out why it is easier to remove the outer electron from a potassium atom than it is to remove the outer electron from a sodium atom</a:t>
            </a:r>
            <a:r>
              <a:rPr lang="en-US" sz="2000" dirty="0" smtClean="0"/>
              <a:t>.	[</a:t>
            </a:r>
            <a:r>
              <a:rPr lang="en-US" sz="2000" dirty="0"/>
              <a:t>5</a:t>
            </a:r>
            <a:r>
              <a:rPr lang="en-US" sz="2000" dirty="0" smtClean="0"/>
              <a:t>]</a:t>
            </a:r>
            <a:br>
              <a:rPr lang="en-US" sz="2000" dirty="0" smtClean="0"/>
            </a:br>
            <a:r>
              <a:rPr lang="en-US" sz="2000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sz="20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12.2 -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460432" y="2932495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6717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168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r>
              <a:rPr lang="en-US" dirty="0" smtClean="0"/>
              <a:t>The table shows some properties of fluorine, chlorine, bromine, and </a:t>
            </a:r>
            <a:r>
              <a:rPr lang="en-US" dirty="0"/>
              <a:t>iodine.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1050" dirty="0"/>
              <a:t/>
            </a:r>
            <a:br>
              <a:rPr lang="en-US" sz="1050" dirty="0"/>
            </a:b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  <a:p>
            <a:pPr marL="723900" indent="-369888">
              <a:buClr>
                <a:srgbClr val="C00000"/>
              </a:buClr>
              <a:buFont typeface="+mj-lt"/>
              <a:buAutoNum type="alphaLcPeriod"/>
              <a:tabLst>
                <a:tab pos="896938" algn="l"/>
                <a:tab pos="8523288" algn="r"/>
              </a:tabLst>
            </a:pPr>
            <a:r>
              <a:rPr lang="en-US" dirty="0" smtClean="0"/>
              <a:t>What </a:t>
            </a:r>
            <a:r>
              <a:rPr lang="en-US" dirty="0"/>
              <a:t>is the trend in the melting points of the </a:t>
            </a:r>
            <a:r>
              <a:rPr lang="en-US" dirty="0" smtClean="0"/>
              <a:t>halogens? ________________</a:t>
            </a:r>
            <a:br>
              <a:rPr lang="en-US" dirty="0" smtClean="0"/>
            </a:br>
            <a:r>
              <a:rPr lang="en-US" dirty="0" smtClean="0"/>
              <a:t>__________________________________________________________	[1]</a:t>
            </a:r>
            <a:endParaRPr lang="en-US" dirty="0"/>
          </a:p>
          <a:p>
            <a:pPr marL="723900" indent="-369888">
              <a:buClr>
                <a:srgbClr val="C00000"/>
              </a:buClr>
              <a:buFont typeface="+mj-lt"/>
              <a:buAutoNum type="alphaLcPeriod"/>
              <a:tabLst>
                <a:tab pos="896938" algn="l"/>
                <a:tab pos="8523288" algn="r"/>
              </a:tabLst>
            </a:pPr>
            <a:r>
              <a:rPr lang="en-US" dirty="0" smtClean="0"/>
              <a:t>Use </a:t>
            </a:r>
            <a:r>
              <a:rPr lang="en-US" dirty="0"/>
              <a:t>the values of the melting and boiling points in the table to deduce the state of the halogens at -40 °</a:t>
            </a:r>
            <a:r>
              <a:rPr lang="en-US" dirty="0" smtClean="0"/>
              <a:t>C. Write </a:t>
            </a:r>
            <a:r>
              <a:rPr lang="en-US" dirty="0"/>
              <a:t>your answers in the table. </a:t>
            </a:r>
            <a:r>
              <a:rPr lang="en-US" dirty="0" smtClean="0"/>
              <a:t>	[</a:t>
            </a:r>
            <a:r>
              <a:rPr lang="en-US" dirty="0"/>
              <a:t>4]</a:t>
            </a:r>
          </a:p>
          <a:p>
            <a:pPr marL="723900" indent="-369888">
              <a:buClr>
                <a:srgbClr val="C00000"/>
              </a:buClr>
              <a:buFont typeface="+mj-lt"/>
              <a:buAutoNum type="alphaLcPeriod"/>
              <a:tabLst>
                <a:tab pos="896938" algn="l"/>
                <a:tab pos="8523288" algn="r"/>
              </a:tabLst>
            </a:pPr>
            <a:r>
              <a:rPr lang="en-US" dirty="0" smtClean="0"/>
              <a:t>Draw </a:t>
            </a:r>
            <a:r>
              <a:rPr lang="en-US" dirty="0"/>
              <a:t>an arrow in the 5th column to show the trend in the depth of colour (light </a:t>
            </a:r>
            <a:r>
              <a:rPr lang="en-US" dirty="0" smtClean="0">
                <a:sym typeface="Wingdings 3" panose="05040102010807070707" pitchFamily="18" charset="2"/>
              </a:rPr>
              <a:t></a:t>
            </a:r>
            <a:r>
              <a:rPr lang="en-US" dirty="0" smtClean="0"/>
              <a:t> </a:t>
            </a:r>
            <a:r>
              <a:rPr lang="en-US" dirty="0"/>
              <a:t>dark). </a:t>
            </a:r>
            <a:r>
              <a:rPr lang="en-US" dirty="0" smtClean="0"/>
              <a:t>	[1]</a:t>
            </a:r>
            <a:endParaRPr lang="en-US" dirty="0"/>
          </a:p>
          <a:p>
            <a:pPr marL="723900" indent="-369888">
              <a:buClr>
                <a:srgbClr val="C00000"/>
              </a:buClr>
              <a:buFont typeface="+mj-lt"/>
              <a:buAutoNum type="alphaLcPeriod"/>
              <a:tabLst>
                <a:tab pos="896938" algn="l"/>
                <a:tab pos="8523288" algn="r"/>
              </a:tabLst>
            </a:pPr>
            <a:r>
              <a:rPr lang="en-US" dirty="0" smtClean="0"/>
              <a:t>Draw </a:t>
            </a:r>
            <a:r>
              <a:rPr lang="en-US" dirty="0"/>
              <a:t>an arrow in the 6th column to show the trend in atomic radius (</a:t>
            </a:r>
            <a:r>
              <a:rPr lang="en-US" dirty="0" smtClean="0"/>
              <a:t>smaller</a:t>
            </a:r>
            <a:r>
              <a:rPr lang="en-US" dirty="0"/>
              <a:t> </a:t>
            </a:r>
            <a:r>
              <a:rPr lang="en-US" dirty="0">
                <a:sym typeface="Wingdings 3" panose="05040102010807070707" pitchFamily="18" charset="2"/>
              </a:rPr>
              <a:t></a:t>
            </a:r>
            <a:r>
              <a:rPr lang="en-US" dirty="0"/>
              <a:t> </a:t>
            </a:r>
            <a:r>
              <a:rPr lang="en-US" dirty="0" smtClean="0"/>
              <a:t>larger</a:t>
            </a:r>
            <a:r>
              <a:rPr lang="en-US" dirty="0"/>
              <a:t>). </a:t>
            </a:r>
            <a:r>
              <a:rPr lang="en-US" dirty="0" smtClean="0"/>
              <a:t>	[</a:t>
            </a:r>
            <a:r>
              <a:rPr lang="en-US" dirty="0"/>
              <a:t>1]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12.3 -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421544"/>
              </p:ext>
            </p:extLst>
          </p:nvPr>
        </p:nvGraphicFramePr>
        <p:xfrm>
          <a:off x="323528" y="1556792"/>
          <a:ext cx="8496942" cy="26642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6157"/>
                <a:gridCol w="1416157"/>
                <a:gridCol w="1416157"/>
                <a:gridCol w="1416157"/>
                <a:gridCol w="1320148"/>
                <a:gridCol w="1512166"/>
              </a:tblGrid>
              <a:tr h="67459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Halogen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Melting point /</a:t>
                      </a:r>
                      <a:r>
                        <a:rPr lang="en-GB" b="1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Melting point /</a:t>
                      </a:r>
                      <a:r>
                        <a:rPr lang="en-GB" b="1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State at -40</a:t>
                      </a:r>
                      <a:r>
                        <a:rPr lang="en-GB" b="1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Depth of Colour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Atomic Radium /nm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742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Fluorine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-220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-88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742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Chlorine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742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Bromine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742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Iodine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460432" y="3436551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831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3553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96938" algn="l"/>
                <a:tab pos="8523288" algn="r"/>
              </a:tabLst>
            </a:pPr>
            <a:r>
              <a:rPr lang="en-US" sz="1900" b="1" dirty="0" smtClean="0"/>
              <a:t>a</a:t>
            </a:r>
            <a:r>
              <a:rPr lang="en-US" sz="1900" b="1" dirty="0"/>
              <a:t>.</a:t>
            </a:r>
            <a:r>
              <a:rPr lang="en-US" sz="1900" dirty="0"/>
              <a:t> Complete these sentences about the displacement reactions of halogens using words from the </a:t>
            </a:r>
            <a:r>
              <a:rPr lang="en-US" sz="1900" dirty="0" smtClean="0"/>
              <a:t>list. </a:t>
            </a:r>
            <a:br>
              <a:rPr lang="en-US" sz="1900" dirty="0" smtClean="0"/>
            </a:br>
            <a:r>
              <a:rPr lang="en-US" sz="1900" b="1" dirty="0" smtClean="0"/>
              <a:t>bromine     chlorine    </a:t>
            </a:r>
            <a:r>
              <a:rPr lang="en-US" sz="1900" b="1" dirty="0" err="1" smtClean="0"/>
              <a:t>colourless</a:t>
            </a:r>
            <a:r>
              <a:rPr lang="en-US" sz="1900" b="1" dirty="0" smtClean="0"/>
              <a:t>    halide    halogen     less    more    orange</a:t>
            </a:r>
            <a:br>
              <a:rPr lang="en-US" sz="1900" b="1" dirty="0" smtClean="0"/>
            </a:br>
            <a:r>
              <a:rPr lang="en-US" sz="1900" dirty="0" smtClean="0"/>
              <a:t>When aqueous _____________________ is </a:t>
            </a:r>
            <a:r>
              <a:rPr lang="en-US" sz="1900" dirty="0"/>
              <a:t>added to </a:t>
            </a:r>
            <a:r>
              <a:rPr lang="en-US" sz="1900" dirty="0" smtClean="0"/>
              <a:t>a __________________ solution </a:t>
            </a:r>
            <a:r>
              <a:rPr lang="en-US" sz="1900" dirty="0"/>
              <a:t>of </a:t>
            </a:r>
            <a:r>
              <a:rPr lang="en-US" sz="1900" dirty="0" smtClean="0"/>
              <a:t>potassium bromide</a:t>
            </a:r>
            <a:r>
              <a:rPr lang="en-US" sz="1900" dirty="0"/>
              <a:t>, the solution </a:t>
            </a:r>
            <a:r>
              <a:rPr lang="en-US" sz="1900" dirty="0" smtClean="0"/>
              <a:t>turns ____________________ because __________________________ has </a:t>
            </a:r>
            <a:r>
              <a:rPr lang="en-US" sz="1900" dirty="0"/>
              <a:t>been </a:t>
            </a:r>
            <a:r>
              <a:rPr lang="en-US" sz="1900" dirty="0" smtClean="0"/>
              <a:t>displaced.</a:t>
            </a:r>
            <a:br>
              <a:rPr lang="en-US" sz="1900" dirty="0" smtClean="0"/>
            </a:br>
            <a:r>
              <a:rPr lang="en-US" sz="1900" dirty="0" smtClean="0"/>
              <a:t>This </a:t>
            </a:r>
            <a:r>
              <a:rPr lang="en-US" sz="1900" dirty="0"/>
              <a:t>is because </a:t>
            </a:r>
            <a:r>
              <a:rPr lang="en-US" sz="1900" dirty="0" smtClean="0"/>
              <a:t>a _________________ reactive _________________ displaces a ____________________ reactive halogen </a:t>
            </a:r>
            <a:r>
              <a:rPr lang="en-US" sz="1900" dirty="0"/>
              <a:t>from an aqueous solution of </a:t>
            </a:r>
            <a:r>
              <a:rPr lang="en-US" sz="1900" dirty="0" smtClean="0"/>
              <a:t>its ____________________________. 	[8]</a:t>
            </a:r>
            <a:br>
              <a:rPr lang="en-US" sz="1900" dirty="0" smtClean="0"/>
            </a:br>
            <a:r>
              <a:rPr lang="en-US" sz="1900" b="1" dirty="0" smtClean="0"/>
              <a:t>b</a:t>
            </a:r>
            <a:r>
              <a:rPr lang="en-US" sz="1900" b="1" dirty="0"/>
              <a:t>.</a:t>
            </a:r>
            <a:r>
              <a:rPr lang="en-US" sz="1900" dirty="0"/>
              <a:t> What would you observe when an aqueous solution of bromine is added to an aqueous solution of potassium iodide? Explain these observations</a:t>
            </a:r>
            <a:r>
              <a:rPr lang="en-US" sz="1900" dirty="0" smtClean="0"/>
              <a:t>.	[4]</a:t>
            </a:r>
            <a:endParaRPr lang="en-US" sz="1900" dirty="0"/>
          </a:p>
          <a:p>
            <a:pPr>
              <a:buClr>
                <a:srgbClr val="C00000"/>
              </a:buClr>
              <a:tabLst>
                <a:tab pos="896938" algn="l"/>
                <a:tab pos="8523288" algn="r"/>
              </a:tabLst>
            </a:pPr>
            <a:r>
              <a:rPr lang="en-US" sz="19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96938" algn="l"/>
                <a:tab pos="8523288" algn="r"/>
              </a:tabLst>
            </a:pPr>
            <a:r>
              <a:rPr lang="en-US" sz="1900" dirty="0" smtClean="0"/>
              <a:t>Write </a:t>
            </a:r>
            <a:r>
              <a:rPr lang="en-US" sz="1900" dirty="0"/>
              <a:t>ionic equations for the </a:t>
            </a:r>
            <a:r>
              <a:rPr lang="en-US" sz="1900" dirty="0" smtClean="0"/>
              <a:t>following:</a:t>
            </a:r>
            <a:br>
              <a:rPr lang="en-US" sz="1900" dirty="0" smtClean="0"/>
            </a:br>
            <a:r>
              <a:rPr lang="en-US" sz="1900" dirty="0" smtClean="0"/>
              <a:t>a</a:t>
            </a:r>
            <a:r>
              <a:rPr lang="en-US" sz="1900" dirty="0"/>
              <a:t>. The reaction of aqueous chlorine with aqueous magnesium </a:t>
            </a:r>
            <a:r>
              <a:rPr lang="en-US" sz="1900" dirty="0" smtClean="0"/>
              <a:t>iodide.	[2]</a:t>
            </a:r>
            <a:br>
              <a:rPr lang="en-US" sz="1900" dirty="0" smtClean="0"/>
            </a:br>
            <a:r>
              <a:rPr lang="en-US" sz="1900" dirty="0" smtClean="0"/>
              <a:t>b</a:t>
            </a:r>
            <a:r>
              <a:rPr lang="en-US" sz="1900" dirty="0"/>
              <a:t>. The reaction of aqueous bromine with aqueous potassium </a:t>
            </a:r>
            <a:r>
              <a:rPr lang="en-US" sz="1900" dirty="0" err="1"/>
              <a:t>astatide</a:t>
            </a:r>
            <a:r>
              <a:rPr lang="en-US" sz="1900" dirty="0"/>
              <a:t>, </a:t>
            </a:r>
            <a:r>
              <a:rPr lang="en-US" sz="1900" dirty="0" err="1"/>
              <a:t>KAt</a:t>
            </a:r>
            <a:r>
              <a:rPr lang="en-US" sz="1900" dirty="0" smtClean="0"/>
              <a:t>.			[2]</a:t>
            </a:r>
            <a:endParaRPr lang="en-US" sz="19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12.3 -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460432" y="1844824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5422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09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r>
              <a:rPr lang="en-US" sz="2200" dirty="0" smtClean="0"/>
              <a:t>Link </a:t>
            </a:r>
            <a:r>
              <a:rPr lang="en-US" sz="2200" dirty="0"/>
              <a:t>the Group VIII gases A to D on the left with their uses 1 to 4 on the right</a:t>
            </a:r>
            <a:r>
              <a:rPr lang="en-US" sz="2200" dirty="0" smtClean="0"/>
              <a:t>.</a:t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 smtClean="0"/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sz="2200" dirty="0"/>
          </a:p>
          <a:p>
            <a:pPr>
              <a:buClr>
                <a:srgbClr val="C00000"/>
              </a:buClr>
              <a:tabLst>
                <a:tab pos="896938" algn="l"/>
                <a:tab pos="8523288" algn="r"/>
              </a:tabLst>
            </a:pPr>
            <a:r>
              <a:rPr lang="en-US" sz="2200" dirty="0"/>
              <a:t/>
            </a:r>
            <a:br>
              <a:rPr lang="en-US" sz="2200" dirty="0"/>
            </a:br>
            <a:endParaRPr lang="en-US" sz="22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96938" algn="l"/>
                <a:tab pos="8523288" algn="r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density of air and some noble gases at </a:t>
            </a:r>
            <a:r>
              <a:rPr lang="en-US" sz="2200" dirty="0" err="1"/>
              <a:t>r.t.p</a:t>
            </a:r>
            <a:r>
              <a:rPr lang="en-US" sz="2200" dirty="0"/>
              <a:t>. in g/dm</a:t>
            </a:r>
            <a:r>
              <a:rPr lang="en-US" sz="2200" baseline="30000" dirty="0"/>
              <a:t>3</a:t>
            </a:r>
            <a:r>
              <a:rPr lang="en-US" sz="2200" dirty="0"/>
              <a:t> are </a:t>
            </a:r>
            <a:r>
              <a:rPr lang="en-US" sz="2200" dirty="0" smtClean="0"/>
              <a:t>given below. </a:t>
            </a:r>
            <a:br>
              <a:rPr lang="en-US" sz="2200" dirty="0" smtClean="0"/>
            </a:br>
            <a:r>
              <a:rPr lang="en-US" sz="2200" dirty="0" smtClean="0"/>
              <a:t>	Air</a:t>
            </a:r>
            <a:r>
              <a:rPr lang="en-US" sz="2200" dirty="0"/>
              <a:t>: 1.20 </a:t>
            </a:r>
            <a:r>
              <a:rPr lang="en-US" sz="2200" dirty="0" smtClean="0"/>
              <a:t>   </a:t>
            </a:r>
            <a:r>
              <a:rPr lang="en-US" sz="2200" dirty="0" err="1" smtClean="0"/>
              <a:t>Ar</a:t>
            </a:r>
            <a:r>
              <a:rPr lang="en-US" sz="2200" dirty="0" smtClean="0"/>
              <a:t> </a:t>
            </a:r>
            <a:r>
              <a:rPr lang="en-US" sz="2200" dirty="0"/>
              <a:t>1.78 </a:t>
            </a:r>
            <a:r>
              <a:rPr lang="en-US" sz="2200" dirty="0" smtClean="0"/>
              <a:t>   He 0.18      Kr </a:t>
            </a:r>
            <a:r>
              <a:rPr lang="en-US" sz="2200" dirty="0"/>
              <a:t>3.74 </a:t>
            </a:r>
            <a:r>
              <a:rPr lang="en-US" sz="2200" dirty="0" smtClean="0"/>
              <a:t>     Ne 0.90	[2]</a:t>
            </a:r>
            <a:br>
              <a:rPr lang="en-US" sz="2200" dirty="0" smtClean="0"/>
            </a:br>
            <a:r>
              <a:rPr lang="en-US" sz="2200" dirty="0" smtClean="0"/>
              <a:t>Which </a:t>
            </a:r>
            <a:r>
              <a:rPr lang="en-US" sz="2200" dirty="0"/>
              <a:t>gases could you use to fill balloons that float upwards in air</a:t>
            </a:r>
            <a:r>
              <a:rPr lang="en-US" sz="2200" dirty="0" smtClean="0"/>
              <a:t>?</a:t>
            </a:r>
            <a:r>
              <a:rPr lang="en-US" sz="2200" dirty="0"/>
              <a:t>	</a:t>
            </a:r>
            <a:r>
              <a:rPr lang="en-US" sz="2200" dirty="0" smtClean="0"/>
              <a:t>[1]</a:t>
            </a:r>
            <a:endParaRPr lang="en-US" sz="22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12.4 -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23528" y="1988840"/>
            <a:ext cx="2088232" cy="4308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b="1" dirty="0" smtClean="0"/>
              <a:t>A</a:t>
            </a:r>
            <a:r>
              <a:rPr lang="en-GB" sz="2200" dirty="0" smtClean="0"/>
              <a:t> Argon</a:t>
            </a:r>
            <a:endParaRPr lang="en-GB" sz="2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2708920"/>
            <a:ext cx="2088232" cy="4308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b="1" dirty="0" smtClean="0"/>
              <a:t>B</a:t>
            </a:r>
            <a:r>
              <a:rPr lang="en-GB" sz="2200" dirty="0" smtClean="0"/>
              <a:t> Helium</a:t>
            </a:r>
            <a:endParaRPr lang="en-GB" sz="2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3441774"/>
            <a:ext cx="2088232" cy="4308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b="1" dirty="0" smtClean="0"/>
              <a:t>C</a:t>
            </a:r>
            <a:r>
              <a:rPr lang="en-GB" sz="2200" dirty="0" smtClean="0"/>
              <a:t> Neon</a:t>
            </a:r>
            <a:endParaRPr lang="en-GB" sz="2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4119463"/>
            <a:ext cx="2088232" cy="4308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b="1" dirty="0" smtClean="0"/>
              <a:t>D</a:t>
            </a:r>
            <a:r>
              <a:rPr lang="en-GB" sz="2200" dirty="0" smtClean="0"/>
              <a:t> Krypton</a:t>
            </a:r>
            <a:endParaRPr lang="en-GB" sz="2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59832" y="1988840"/>
            <a:ext cx="5688632" cy="4308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1 </a:t>
            </a:r>
            <a:r>
              <a:rPr lang="en-US" sz="2200" dirty="0" smtClean="0"/>
              <a:t>Produces </a:t>
            </a:r>
            <a:r>
              <a:rPr lang="en-US" sz="2200" dirty="0"/>
              <a:t>a red glow for advertising signs.</a:t>
            </a:r>
            <a:endParaRPr lang="en-GB" sz="2200" dirty="0"/>
          </a:p>
        </p:txBody>
      </p:sp>
      <p:sp>
        <p:nvSpPr>
          <p:cNvPr id="12" name="TextBox 11"/>
          <p:cNvSpPr txBox="1"/>
          <p:nvPr/>
        </p:nvSpPr>
        <p:spPr>
          <a:xfrm>
            <a:off x="3059832" y="2708920"/>
            <a:ext cx="5688632" cy="4308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/>
              <a:t>2 Used in car headlamps and for lasers.</a:t>
            </a:r>
            <a:endParaRPr lang="en-GB" sz="2200" dirty="0"/>
          </a:p>
        </p:txBody>
      </p:sp>
      <p:sp>
        <p:nvSpPr>
          <p:cNvPr id="13" name="TextBox 12"/>
          <p:cNvSpPr txBox="1"/>
          <p:nvPr/>
        </p:nvSpPr>
        <p:spPr>
          <a:xfrm>
            <a:off x="3059832" y="3411945"/>
            <a:ext cx="5688632" cy="4308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/>
              <a:t>3 Filling balloons and airships.</a:t>
            </a:r>
            <a:endParaRPr lang="en-GB" sz="2200" dirty="0"/>
          </a:p>
        </p:txBody>
      </p:sp>
      <p:sp>
        <p:nvSpPr>
          <p:cNvPr id="14" name="TextBox 13"/>
          <p:cNvSpPr txBox="1"/>
          <p:nvPr/>
        </p:nvSpPr>
        <p:spPr>
          <a:xfrm>
            <a:off x="3059832" y="4089634"/>
            <a:ext cx="5688632" cy="4308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/>
              <a:t>4 To provide an inert atmosphere in welding.</a:t>
            </a:r>
            <a:endParaRPr lang="en-GB" sz="2200" dirty="0"/>
          </a:p>
        </p:txBody>
      </p:sp>
      <p:sp>
        <p:nvSpPr>
          <p:cNvPr id="16" name="Action Button: Back or Previous 15">
            <a:hlinkClick r:id="" action="ppaction://hlinkshowjump?jump=lastslideviewed" highlightClick="1"/>
          </p:cNvPr>
          <p:cNvSpPr/>
          <p:nvPr/>
        </p:nvSpPr>
        <p:spPr>
          <a:xfrm>
            <a:off x="8460432" y="4660687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9973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09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96938" algn="l"/>
                <a:tab pos="8523288" algn="r"/>
              </a:tabLst>
            </a:pPr>
            <a:r>
              <a:rPr lang="en-US" sz="2200" b="1" dirty="0" smtClean="0"/>
              <a:t>a</a:t>
            </a:r>
            <a:r>
              <a:rPr lang="en-US" sz="2200" b="1" dirty="0"/>
              <a:t>.</a:t>
            </a:r>
            <a:r>
              <a:rPr lang="en-US" sz="2200" dirty="0"/>
              <a:t> Use ideas about electron arrangement to suggest why the Group VIII elements are monatomic and not </a:t>
            </a:r>
            <a:r>
              <a:rPr lang="en-US" sz="2200" dirty="0" smtClean="0"/>
              <a:t>diatomic. _________________________________________________	[2]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b="1" dirty="0"/>
              <a:t>.</a:t>
            </a:r>
            <a:r>
              <a:rPr lang="en-US" sz="2200" dirty="0"/>
              <a:t> If we fire high-speed electrons at an atom, they can knock an electron out of an atom. The energy required to do this is called the first </a:t>
            </a:r>
            <a:r>
              <a:rPr lang="en-US" sz="2200" dirty="0" err="1"/>
              <a:t>ionisation</a:t>
            </a:r>
            <a:r>
              <a:rPr lang="en-US" sz="2200" dirty="0"/>
              <a:t> </a:t>
            </a:r>
            <a:r>
              <a:rPr lang="en-US" sz="2200" dirty="0" smtClean="0"/>
              <a:t>energy.</a:t>
            </a:r>
            <a:br>
              <a:rPr lang="en-US" sz="2200" dirty="0" smtClean="0"/>
            </a:br>
            <a:r>
              <a:rPr lang="en-US" sz="2200" dirty="0" smtClean="0"/>
              <a:t>Complete </a:t>
            </a:r>
            <a:r>
              <a:rPr lang="en-US" sz="2200" dirty="0"/>
              <a:t>this equation representing the first </a:t>
            </a:r>
            <a:r>
              <a:rPr lang="en-US" sz="2200" dirty="0" err="1"/>
              <a:t>ionisation</a:t>
            </a:r>
            <a:r>
              <a:rPr lang="en-US" sz="2200" dirty="0"/>
              <a:t> energy of </a:t>
            </a:r>
            <a:r>
              <a:rPr lang="en-US" sz="2200" dirty="0" smtClean="0"/>
              <a:t>argon.</a:t>
            </a:r>
            <a:br>
              <a:rPr lang="en-US" sz="2200" dirty="0" smtClean="0"/>
            </a:br>
            <a:r>
              <a:rPr lang="en-US" sz="2200" dirty="0" smtClean="0"/>
              <a:t>	</a:t>
            </a:r>
            <a:r>
              <a:rPr lang="en-US" sz="2200" b="1" dirty="0" err="1" smtClean="0">
                <a:solidFill>
                  <a:srgbClr val="FF0000"/>
                </a:solidFill>
              </a:rPr>
              <a:t>Ar</a:t>
            </a:r>
            <a:r>
              <a:rPr lang="en-US" sz="2200" b="1" dirty="0" smtClean="0">
                <a:solidFill>
                  <a:srgbClr val="FF0000"/>
                </a:solidFill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200" b="1" dirty="0" smtClean="0">
                <a:solidFill>
                  <a:srgbClr val="FF0000"/>
                </a:solidFill>
              </a:rPr>
              <a:t> </a:t>
            </a:r>
            <a:r>
              <a:rPr lang="en-US" sz="2200" b="1" dirty="0" err="1">
                <a:solidFill>
                  <a:srgbClr val="FF0000"/>
                </a:solidFill>
              </a:rPr>
              <a:t>Ar</a:t>
            </a:r>
            <a:r>
              <a:rPr lang="en-US" sz="2200" b="1" dirty="0">
                <a:solidFill>
                  <a:srgbClr val="FF0000"/>
                </a:solidFill>
              </a:rPr>
              <a:t>* + </a:t>
            </a:r>
            <a:r>
              <a:rPr lang="en-US" sz="2200" dirty="0" smtClean="0"/>
              <a:t>_______________________	 </a:t>
            </a:r>
            <a:r>
              <a:rPr lang="en-US" sz="2200" dirty="0"/>
              <a:t>[</a:t>
            </a:r>
            <a:r>
              <a:rPr lang="en-US" sz="2200" dirty="0" smtClean="0"/>
              <a:t>1]</a:t>
            </a:r>
          </a:p>
          <a:p>
            <a:pPr marL="449263" indent="-449263">
              <a:buClr>
                <a:srgbClr val="C00000"/>
              </a:buClr>
              <a:tabLst>
                <a:tab pos="896938" algn="l"/>
                <a:tab pos="8523288" algn="r"/>
              </a:tabLst>
            </a:pPr>
            <a:r>
              <a:rPr lang="en-US" sz="2200" b="1" dirty="0" smtClean="0"/>
              <a:t>Extension</a:t>
            </a:r>
            <a:endParaRPr lang="en-US" sz="2200" dirty="0"/>
          </a:p>
          <a:p>
            <a:pPr marL="896938" indent="-447675">
              <a:buClr>
                <a:srgbClr val="C00000"/>
              </a:buClr>
              <a:tabLst>
                <a:tab pos="896938" algn="l"/>
                <a:tab pos="8523288" algn="r"/>
              </a:tabLst>
            </a:pPr>
            <a:r>
              <a:rPr lang="en-US" sz="2200" b="1" dirty="0" smtClean="0"/>
              <a:t>c</a:t>
            </a:r>
            <a:r>
              <a:rPr lang="en-US" sz="2200" dirty="0"/>
              <a:t>. The graph on the right shows the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first </a:t>
            </a:r>
            <a:r>
              <a:rPr lang="en-US" sz="2200" dirty="0" err="1" smtClean="0"/>
              <a:t>ionisation</a:t>
            </a:r>
            <a:r>
              <a:rPr lang="en-US" sz="2200" dirty="0" smtClean="0"/>
              <a:t> </a:t>
            </a:r>
            <a:r>
              <a:rPr lang="en-US" sz="2200" dirty="0"/>
              <a:t>energies of some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elements in </a:t>
            </a:r>
            <a:r>
              <a:rPr lang="en-US" sz="2200" dirty="0"/>
              <a:t>order of increasing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atomic number. Which </a:t>
            </a:r>
            <a:r>
              <a:rPr lang="en-US" sz="2200" dirty="0"/>
              <a:t>letters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are </a:t>
            </a:r>
            <a:r>
              <a:rPr lang="en-US" sz="2200" dirty="0"/>
              <a:t>likely to represent </a:t>
            </a:r>
            <a:r>
              <a:rPr lang="en-US" sz="2200" dirty="0" smtClean="0"/>
              <a:t>Group </a:t>
            </a:r>
            <a:br>
              <a:rPr lang="en-US" sz="2200" dirty="0" smtClean="0"/>
            </a:br>
            <a:r>
              <a:rPr lang="en-US" sz="2200" dirty="0" smtClean="0"/>
              <a:t>VIII </a:t>
            </a:r>
            <a:r>
              <a:rPr lang="en-US" sz="2200" dirty="0"/>
              <a:t>elements? Explain why</a:t>
            </a:r>
            <a:r>
              <a:rPr lang="en-US" sz="2200" dirty="0" smtClean="0"/>
              <a:t>. [2]</a:t>
            </a:r>
            <a:endParaRPr lang="en-US" sz="22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12.4 -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0072" y="4557124"/>
            <a:ext cx="3672408" cy="2040228"/>
          </a:xfrm>
          <a:prstGeom prst="rect">
            <a:avLst/>
          </a:prstGeom>
        </p:spPr>
      </p:pic>
      <p:sp>
        <p:nvSpPr>
          <p:cNvPr id="16" name="Action Button: Back or Previous 15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04769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09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boxes below show some properties of a non-transition element and of a transition element. The boxes are muddled up. (M = metal)</a:t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endParaRPr lang="en-US" sz="2200" dirty="0" smtClean="0"/>
          </a:p>
          <a:p>
            <a:pPr>
              <a:buClr>
                <a:srgbClr val="C00000"/>
              </a:buClr>
              <a:tabLst>
                <a:tab pos="896938" algn="l"/>
                <a:tab pos="8523288" algn="r"/>
              </a:tabLst>
            </a:pP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b="1" dirty="0"/>
              <a:t>a.</a:t>
            </a:r>
            <a:r>
              <a:rPr lang="en-US" sz="2200" dirty="0"/>
              <a:t> Which letters represent the properties of a transition element</a:t>
            </a:r>
            <a:r>
              <a:rPr lang="en-US" sz="2200" dirty="0" smtClean="0"/>
              <a:t>? 	[3]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b="1" dirty="0"/>
              <a:t>.</a:t>
            </a:r>
            <a:r>
              <a:rPr lang="en-US" sz="2200" dirty="0"/>
              <a:t> Give two other typical properties of transition elements that are not mentioned above</a:t>
            </a:r>
            <a:r>
              <a:rPr lang="en-US" sz="2200" dirty="0" smtClean="0"/>
              <a:t>.	[</a:t>
            </a:r>
            <a:r>
              <a:rPr lang="en-US" sz="2200" dirty="0"/>
              <a:t>2]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12.5 -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23528" y="2276872"/>
            <a:ext cx="3096344" cy="36933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  <a:r>
              <a:rPr lang="en-US" dirty="0"/>
              <a:t> Melting point </a:t>
            </a:r>
            <a:r>
              <a:rPr lang="en-US" dirty="0" smtClean="0"/>
              <a:t>1890°C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2780928"/>
            <a:ext cx="3096344" cy="64633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C</a:t>
            </a:r>
            <a:r>
              <a:rPr lang="en-US" dirty="0"/>
              <a:t> Forms chlorides that are </a:t>
            </a:r>
            <a:r>
              <a:rPr lang="en-US" dirty="0" smtClean="0"/>
              <a:t>pink and green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3574757"/>
            <a:ext cx="3096344" cy="64633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E</a:t>
            </a:r>
            <a:r>
              <a:rPr lang="en-US" dirty="0" smtClean="0"/>
              <a:t> Forms chlorides of type MCI</a:t>
            </a:r>
            <a:r>
              <a:rPr lang="en-US" baseline="-25000" dirty="0" smtClean="0"/>
              <a:t>2</a:t>
            </a:r>
            <a:r>
              <a:rPr lang="en-US" dirty="0" smtClean="0"/>
              <a:t>, MCI</a:t>
            </a:r>
            <a:r>
              <a:rPr lang="en-US" baseline="-25000" dirty="0" smtClean="0"/>
              <a:t>3</a:t>
            </a:r>
            <a:r>
              <a:rPr lang="en-US" dirty="0" smtClean="0"/>
              <a:t>,and MCI</a:t>
            </a:r>
            <a:r>
              <a:rPr lang="en-US" baseline="-25000" dirty="0" smtClean="0"/>
              <a:t>4</a:t>
            </a:r>
            <a:endParaRPr lang="en-GB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4293096"/>
            <a:ext cx="3096344" cy="64633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G</a:t>
            </a:r>
            <a:r>
              <a:rPr lang="en-US" dirty="0"/>
              <a:t> A compound of M is a </a:t>
            </a:r>
            <a:r>
              <a:rPr lang="en-US" dirty="0" smtClean="0"/>
              <a:t>good catalyst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4067944" y="2276872"/>
            <a:ext cx="4680520" cy="36933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  <a:r>
              <a:rPr lang="en-US" dirty="0"/>
              <a:t> Forms a chloride of formula MCI</a:t>
            </a:r>
            <a:r>
              <a:rPr lang="en-US" baseline="-25000" dirty="0"/>
              <a:t>2</a:t>
            </a:r>
            <a:r>
              <a:rPr lang="en-US" dirty="0"/>
              <a:t> only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4067944" y="2996952"/>
            <a:ext cx="4680520" cy="36933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</a:t>
            </a:r>
            <a:r>
              <a:rPr lang="en-US" dirty="0"/>
              <a:t> Density 3.51 g/cm</a:t>
            </a:r>
            <a:r>
              <a:rPr lang="en-US" baseline="30000" dirty="0"/>
              <a:t>3</a:t>
            </a:r>
            <a:endParaRPr lang="en-GB" baseline="30000" dirty="0"/>
          </a:p>
        </p:txBody>
      </p:sp>
      <p:sp>
        <p:nvSpPr>
          <p:cNvPr id="13" name="TextBox 12"/>
          <p:cNvSpPr txBox="1"/>
          <p:nvPr/>
        </p:nvSpPr>
        <p:spPr>
          <a:xfrm>
            <a:off x="4067944" y="3699977"/>
            <a:ext cx="4680520" cy="36933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F</a:t>
            </a:r>
            <a:r>
              <a:rPr lang="en-US" dirty="0"/>
              <a:t> Forms a </a:t>
            </a:r>
            <a:r>
              <a:rPr lang="en-US" dirty="0" err="1"/>
              <a:t>colourless</a:t>
            </a:r>
            <a:r>
              <a:rPr lang="en-US" dirty="0"/>
              <a:t> chloride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4067944" y="4377666"/>
            <a:ext cx="4680520" cy="36933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dirty="0"/>
              <a:t> Melting point </a:t>
            </a:r>
            <a:r>
              <a:rPr lang="en-US" dirty="0" smtClean="0"/>
              <a:t>725°C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5043005"/>
            <a:ext cx="3096344" cy="36933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 smtClean="0"/>
              <a:t>I</a:t>
            </a:r>
            <a:r>
              <a:rPr lang="en-GB" dirty="0" smtClean="0"/>
              <a:t> </a:t>
            </a:r>
            <a:r>
              <a:rPr lang="en-GB" dirty="0"/>
              <a:t>Density 5.96 g/cm</a:t>
            </a:r>
            <a:r>
              <a:rPr lang="en-GB" baseline="30000" dirty="0"/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67944" y="5013176"/>
            <a:ext cx="4680520" cy="36933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J</a:t>
            </a:r>
            <a:r>
              <a:rPr lang="en-US" dirty="0"/>
              <a:t> Compounds of M show no catalytic activity</a:t>
            </a:r>
            <a:endParaRPr lang="en-GB" dirty="0"/>
          </a:p>
        </p:txBody>
      </p:sp>
      <p:sp>
        <p:nvSpPr>
          <p:cNvPr id="18" name="Action Button: Back or Previous 17">
            <a:hlinkClick r:id="" action="ppaction://hlinkshowjump?jump=lastslideviewed" highlightClick="1"/>
          </p:cNvPr>
          <p:cNvSpPr/>
          <p:nvPr/>
        </p:nvSpPr>
        <p:spPr>
          <a:xfrm>
            <a:off x="8460432" y="2932495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39728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4271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96938" algn="l"/>
                <a:tab pos="8523288" algn="r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bar charts show the melting point and densities of some metals in Period </a:t>
            </a:r>
            <a:r>
              <a:rPr lang="en-US" sz="2000" dirty="0" smtClean="0"/>
              <a:t>4. </a:t>
            </a:r>
          </a:p>
          <a:p>
            <a:pPr algn="ctr">
              <a:buClr>
                <a:srgbClr val="C00000"/>
              </a:buClr>
              <a:tabLst>
                <a:tab pos="2070100" algn="l"/>
                <a:tab pos="8523288" algn="r"/>
              </a:tabLst>
            </a:pPr>
            <a:r>
              <a:rPr lang="en-US" sz="2000" dirty="0" smtClean="0"/>
              <a:t>melting point /°C                                density in g/cm</a:t>
            </a:r>
            <a:r>
              <a:rPr lang="en-US" sz="2000" baseline="30000" dirty="0" smtClean="0"/>
              <a:t>3</a:t>
            </a:r>
            <a:br>
              <a:rPr lang="en-US" sz="2000" baseline="30000" dirty="0" smtClean="0"/>
            </a:br>
            <a:r>
              <a:rPr lang="en-US" sz="2000" baseline="30000" dirty="0" smtClean="0"/>
              <a:t/>
            </a:r>
            <a:br>
              <a:rPr lang="en-US" sz="2000" baseline="30000" dirty="0" smtClean="0"/>
            </a:br>
            <a:r>
              <a:rPr lang="en-US" sz="2000" baseline="30000" dirty="0" smtClean="0"/>
              <a:t/>
            </a:r>
            <a:br>
              <a:rPr lang="en-US" sz="2000" baseline="30000" dirty="0" smtClean="0"/>
            </a:br>
            <a:r>
              <a:rPr lang="en-US" sz="2000" baseline="30000" dirty="0" smtClean="0"/>
              <a:t/>
            </a:r>
            <a:br>
              <a:rPr lang="en-US" sz="2000" baseline="30000" dirty="0" smtClean="0"/>
            </a:br>
            <a:r>
              <a:rPr lang="en-US" sz="2000" baseline="30000" dirty="0" smtClean="0"/>
              <a:t/>
            </a:r>
            <a:br>
              <a:rPr lang="en-US" sz="2000" baseline="30000" dirty="0" smtClean="0"/>
            </a:br>
            <a:r>
              <a:rPr lang="en-US" sz="2000" baseline="30000" dirty="0" smtClean="0"/>
              <a:t/>
            </a:r>
            <a:br>
              <a:rPr lang="en-US" sz="2000" baseline="30000" dirty="0" smtClean="0"/>
            </a:br>
            <a:r>
              <a:rPr lang="en-US" sz="2000" baseline="30000" dirty="0" smtClean="0"/>
              <a:t/>
            </a:r>
            <a:br>
              <a:rPr lang="en-US" sz="2000" baseline="30000" dirty="0" smtClean="0"/>
            </a:br>
            <a:r>
              <a:rPr lang="en-US" sz="2000" baseline="30000" dirty="0" smtClean="0"/>
              <a:t/>
            </a:r>
            <a:br>
              <a:rPr lang="en-US" sz="2000" baseline="30000" dirty="0" smtClean="0"/>
            </a:br>
            <a:r>
              <a:rPr lang="en-US" sz="2000" baseline="30000" dirty="0" smtClean="0"/>
              <a:t/>
            </a:r>
            <a:br>
              <a:rPr lang="en-US" sz="2000" baseline="30000" dirty="0" smtClean="0"/>
            </a:br>
            <a:endParaRPr lang="en-US" sz="2000" baseline="30000" dirty="0" smtClean="0"/>
          </a:p>
          <a:p>
            <a:pPr algn="ctr">
              <a:buClr>
                <a:srgbClr val="C00000"/>
              </a:buClr>
              <a:tabLst>
                <a:tab pos="2070100" algn="l"/>
                <a:tab pos="8523288" algn="r"/>
              </a:tabLst>
            </a:pPr>
            <a:endParaRPr lang="en-US" sz="2000" baseline="30000" dirty="0"/>
          </a:p>
          <a:p>
            <a:pPr algn="ctr">
              <a:buClr>
                <a:srgbClr val="C00000"/>
              </a:buClr>
              <a:tabLst>
                <a:tab pos="2070100" algn="l"/>
                <a:tab pos="8523288" algn="r"/>
              </a:tabLst>
            </a:pPr>
            <a:endParaRPr lang="en-US" sz="2000" baseline="30000" dirty="0" smtClean="0"/>
          </a:p>
          <a:p>
            <a:pPr>
              <a:buClr>
                <a:srgbClr val="C00000"/>
              </a:buClr>
              <a:tabLst>
                <a:tab pos="449263" algn="l"/>
                <a:tab pos="2070100" algn="l"/>
                <a:tab pos="8523288" algn="r"/>
              </a:tabLst>
            </a:pPr>
            <a:r>
              <a:rPr lang="en-US" sz="2000" b="1" baseline="30000" dirty="0"/>
              <a:t>	</a:t>
            </a:r>
            <a:r>
              <a:rPr lang="en-US" sz="2000" b="1" dirty="0" smtClean="0"/>
              <a:t>a</a:t>
            </a:r>
            <a:r>
              <a:rPr lang="en-US" sz="2000" dirty="0"/>
              <a:t>. What information in the bar charts suggests that calcium is not </a:t>
            </a:r>
            <a:r>
              <a:rPr lang="en-US" sz="2000" dirty="0" smtClean="0"/>
              <a:t>a 	transition </a:t>
            </a:r>
            <a:r>
              <a:rPr lang="en-US" sz="2000" dirty="0"/>
              <a:t>element</a:t>
            </a:r>
            <a:r>
              <a:rPr lang="en-US" sz="2000" dirty="0" smtClean="0"/>
              <a:t>?	[2]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b="1" dirty="0" smtClean="0"/>
              <a:t>b</a:t>
            </a:r>
            <a:r>
              <a:rPr lang="en-US" sz="2000" dirty="0"/>
              <a:t>. What is the pattern in the density of the metals across Period </a:t>
            </a:r>
            <a:r>
              <a:rPr lang="en-US" sz="2000" dirty="0" smtClean="0"/>
              <a:t>4? 	[</a:t>
            </a:r>
            <a:r>
              <a:rPr lang="en-US" sz="2000" dirty="0"/>
              <a:t>2</a:t>
            </a:r>
            <a:r>
              <a:rPr lang="en-US" sz="2000" dirty="0" smtClean="0"/>
              <a:t>]</a:t>
            </a:r>
          </a:p>
          <a:p>
            <a:pPr>
              <a:buClr>
                <a:srgbClr val="C00000"/>
              </a:buClr>
              <a:tabLst>
                <a:tab pos="449263" algn="l"/>
                <a:tab pos="2070100" algn="l"/>
                <a:tab pos="8523288" algn="r"/>
              </a:tabLst>
            </a:pPr>
            <a:r>
              <a:rPr lang="en-US" sz="2000" b="1" dirty="0" smtClean="0"/>
              <a:t>Extension</a:t>
            </a:r>
            <a:endParaRPr lang="en-US" sz="20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96938" algn="l"/>
                <a:tab pos="8523288" algn="r"/>
              </a:tabLst>
            </a:pPr>
            <a:r>
              <a:rPr lang="en-US" sz="2000" dirty="0" smtClean="0"/>
              <a:t>Zinc </a:t>
            </a:r>
            <a:r>
              <a:rPr lang="en-US" sz="2000" dirty="0"/>
              <a:t>is in the central block of the Periodic Table. Use text books and the internet to find out about the properties of zinc that suggest that it is not a transition element. </a:t>
            </a:r>
            <a:r>
              <a:rPr lang="en-US" sz="2000" dirty="0" smtClean="0"/>
              <a:t>	[</a:t>
            </a:r>
            <a:r>
              <a:rPr lang="en-US" sz="2000" dirty="0"/>
              <a:t>4]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12.4 -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2132856"/>
            <a:ext cx="4032448" cy="213109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2132856"/>
            <a:ext cx="3752800" cy="2131095"/>
          </a:xfrm>
          <a:prstGeom prst="rect">
            <a:avLst/>
          </a:prstGeom>
        </p:spPr>
      </p:pic>
      <p:sp>
        <p:nvSpPr>
          <p:cNvPr id="19" name="Action Button: Back or Previous 18">
            <a:hlinkClick r:id="" action="ppaction://hlinkshowjump?jump=lastslideviewed" highlightClick="1"/>
          </p:cNvPr>
          <p:cNvSpPr/>
          <p:nvPr/>
        </p:nvSpPr>
        <p:spPr>
          <a:xfrm>
            <a:off x="8460432" y="1556792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9744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8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r>
              <a:rPr lang="en-US" dirty="0" smtClean="0"/>
              <a:t>The </a:t>
            </a:r>
            <a:r>
              <a:rPr lang="en-US" dirty="0"/>
              <a:t>table shows some information about some of the elements in Period 3.</a:t>
            </a:r>
            <a:br>
              <a:rPr lang="en-US" dirty="0"/>
            </a:br>
            <a:endParaRPr lang="en-US" dirty="0" smtClean="0"/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/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 smtClean="0"/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/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 smtClean="0"/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/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96938" algn="l"/>
                <a:tab pos="8523288" algn="r"/>
              </a:tabLst>
            </a:pPr>
            <a:endParaRPr lang="en-US" dirty="0" smtClean="0"/>
          </a:p>
          <a:p>
            <a:pPr marL="361950">
              <a:buClr>
                <a:srgbClr val="C00000"/>
              </a:buClr>
              <a:tabLst>
                <a:tab pos="723900" algn="l"/>
                <a:tab pos="1173163" algn="l"/>
                <a:tab pos="8523288" algn="r"/>
              </a:tabLst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a. Complete the 2nd line of the table to show the electronic structures. 	[1]</a:t>
            </a:r>
            <a:br>
              <a:rPr lang="en-US" dirty="0" smtClean="0"/>
            </a:br>
            <a:r>
              <a:rPr lang="en-US" dirty="0" smtClean="0"/>
              <a:t>b. Complete the 4th line of the table to show the formulae of the three typical oxides. 		[3]</a:t>
            </a:r>
            <a:br>
              <a:rPr lang="en-US" dirty="0" smtClean="0"/>
            </a:br>
            <a:r>
              <a:rPr lang="en-US" dirty="0" smtClean="0"/>
              <a:t>c. 	</a:t>
            </a:r>
            <a:r>
              <a:rPr lang="en-US" dirty="0" err="1" smtClean="0"/>
              <a:t>i</a:t>
            </a:r>
            <a:r>
              <a:rPr lang="en-US" dirty="0" smtClean="0"/>
              <a:t>. 	Describe how the melting points of the elements change across the 			period.	[2]</a:t>
            </a:r>
            <a:br>
              <a:rPr lang="en-US" dirty="0" smtClean="0"/>
            </a:br>
            <a:r>
              <a:rPr lang="en-US" dirty="0" smtClean="0"/>
              <a:t>	ii. 	What type of structures are Na, Mg, and Al?	[1]</a:t>
            </a:r>
            <a:br>
              <a:rPr lang="en-US" dirty="0" smtClean="0"/>
            </a:br>
            <a:r>
              <a:rPr lang="en-US" dirty="0" smtClean="0"/>
              <a:t>	iii. 	Explain in terms of structure and bonding why Si has the highest melting 		point in this period.	[2]</a:t>
            </a:r>
            <a:br>
              <a:rPr lang="en-US" dirty="0" smtClean="0"/>
            </a:br>
            <a:r>
              <a:rPr lang="en-US" dirty="0" smtClean="0"/>
              <a:t>	iv. 	Explain in terms of structure and bonding why the melting points of P, S, 	and Cl are relatively low.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12.6 -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047852"/>
              </p:ext>
            </p:extLst>
          </p:nvPr>
        </p:nvGraphicFramePr>
        <p:xfrm>
          <a:off x="251519" y="1556792"/>
          <a:ext cx="8640961" cy="230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682"/>
                <a:gridCol w="732285"/>
                <a:gridCol w="805513"/>
                <a:gridCol w="1025199"/>
                <a:gridCol w="1025199"/>
                <a:gridCol w="1025199"/>
                <a:gridCol w="585828"/>
                <a:gridCol w="65905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Electronic structure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2,8,1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Melting point/°C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649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1410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-101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Formula of typical compounds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NaCI</a:t>
                      </a:r>
                      <a:endParaRPr kumimoji="0" lang="en-GB" sz="16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MgCI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/>
                      <a:r>
                        <a:rPr kumimoji="0" lang="en-GB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MgO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AlCl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6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SiCI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GB" sz="16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PCI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6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_______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HCI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Valency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compounds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Action Button: Back or Previous 18">
            <a:hlinkClick r:id="" action="ppaction://hlinkshowjump?jump=lastslideviewed" highlightClick="1"/>
          </p:cNvPr>
          <p:cNvSpPr/>
          <p:nvPr/>
        </p:nvSpPr>
        <p:spPr>
          <a:xfrm>
            <a:off x="8460432" y="3004503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3953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44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 startAt="2"/>
              <a:tabLst>
                <a:tab pos="896938" algn="l"/>
                <a:tab pos="8523288" algn="r"/>
              </a:tabLst>
            </a:pPr>
            <a:r>
              <a:rPr lang="en-US" sz="2800" dirty="0" smtClean="0"/>
              <a:t>Phosphorus </a:t>
            </a:r>
            <a:r>
              <a:rPr lang="en-US" sz="2800" dirty="0"/>
              <a:t>forms another chloride with the formula </a:t>
            </a:r>
            <a:r>
              <a:rPr lang="en-US" sz="2800" dirty="0" smtClean="0"/>
              <a:t>PCI</a:t>
            </a:r>
            <a:r>
              <a:rPr lang="en-US" sz="2800" baseline="-25000" dirty="0" smtClean="0"/>
              <a:t>5</a:t>
            </a:r>
            <a:r>
              <a:rPr lang="en-US" sz="2800" dirty="0" smtClean="0"/>
              <a:t>.</a:t>
            </a:r>
            <a:br>
              <a:rPr lang="en-US" sz="2800" dirty="0" smtClean="0"/>
            </a:br>
            <a:r>
              <a:rPr lang="en-US" sz="2800" dirty="0" smtClean="0"/>
              <a:t>a</a:t>
            </a:r>
            <a:r>
              <a:rPr lang="en-US" sz="2800" dirty="0"/>
              <a:t>. Deduce the valency of the phosphorus in this </a:t>
            </a:r>
            <a:r>
              <a:rPr lang="en-US" sz="2800" dirty="0" smtClean="0"/>
              <a:t>compound _______________________________________________________________________________.	[1]</a:t>
            </a:r>
            <a:br>
              <a:rPr lang="en-US" sz="2800" dirty="0" smtClean="0"/>
            </a:br>
            <a:r>
              <a:rPr lang="en-US" sz="2800" dirty="0" smtClean="0"/>
              <a:t>b</a:t>
            </a:r>
            <a:r>
              <a:rPr lang="en-US" sz="2800" dirty="0"/>
              <a:t>. Deduce the formula of the oxide of phosphorus that has the same valency as the phosphorus in PCI</a:t>
            </a:r>
            <a:r>
              <a:rPr lang="en-US" sz="2800" baseline="-25000" dirty="0"/>
              <a:t>5</a:t>
            </a:r>
            <a:r>
              <a:rPr lang="en-US" sz="2800" dirty="0" smtClean="0"/>
              <a:t>.	[</a:t>
            </a:r>
            <a:r>
              <a:rPr lang="en-US" sz="2800" dirty="0"/>
              <a:t>2]</a:t>
            </a:r>
          </a:p>
          <a:p>
            <a:pPr>
              <a:buClr>
                <a:srgbClr val="C00000"/>
              </a:buClr>
              <a:tabLst>
                <a:tab pos="896938" algn="l"/>
                <a:tab pos="8523288" algn="r"/>
              </a:tabLst>
            </a:pPr>
            <a:r>
              <a:rPr lang="en-US" sz="2800" b="1" dirty="0" smtClean="0"/>
              <a:t>Extension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 startAt="3"/>
              <a:tabLst>
                <a:tab pos="896938" algn="l"/>
                <a:tab pos="8523288" algn="r"/>
              </a:tabLst>
            </a:pPr>
            <a:r>
              <a:rPr lang="en-US" sz="2800" dirty="0" smtClean="0"/>
              <a:t>Explain </a:t>
            </a:r>
            <a:r>
              <a:rPr lang="en-US" sz="2800" dirty="0"/>
              <a:t>why the reactivity of the metals decreases from sodium to aluminium</a:t>
            </a:r>
            <a:r>
              <a:rPr lang="en-US" sz="2800" dirty="0" smtClean="0"/>
              <a:t>.	[</a:t>
            </a:r>
            <a:r>
              <a:rPr lang="en-US" sz="2800" dirty="0"/>
              <a:t>3]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12.6 - 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460432" y="1772816"/>
            <a:ext cx="432048" cy="496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7558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12 - The Periodic Tabl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50341</TotalTime>
  <Words>7429</Words>
  <Application>Microsoft Office PowerPoint</Application>
  <PresentationFormat>On-screen Show (4:3)</PresentationFormat>
  <Paragraphs>1292</Paragraphs>
  <Slides>80</Slides>
  <Notes>80</Notes>
  <HiddenSlides>0</HiddenSlides>
  <MMClips>7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91" baseType="lpstr">
      <vt:lpstr>Arial</vt:lpstr>
      <vt:lpstr>Calibri</vt:lpstr>
      <vt:lpstr>FrutigerLTStd-Light</vt:lpstr>
      <vt:lpstr>Lucida Sans Unicode</vt:lpstr>
      <vt:lpstr>NewAsterLTStd</vt:lpstr>
      <vt:lpstr>NewAsterLTStd-It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12.1 – An Overview of the Periodic Table</vt:lpstr>
      <vt:lpstr>12.1 – An Overview of the Periodic Table</vt:lpstr>
      <vt:lpstr>12.1 – An Overview of the Periodic Table</vt:lpstr>
      <vt:lpstr>12.1 – An Overview of the Periodic Table</vt:lpstr>
      <vt:lpstr>12.1 – An Overview of the Periodic Table</vt:lpstr>
      <vt:lpstr>12.1 – An Overview of the Periodic Table</vt:lpstr>
      <vt:lpstr>12.2 – Group I: The Alkali Metals</vt:lpstr>
      <vt:lpstr>12.2 – Group I: The Alkali Metals</vt:lpstr>
      <vt:lpstr>12.2 – Group I: The Alkali Metals</vt:lpstr>
      <vt:lpstr>12.2 – Group I: The Alkali Metals</vt:lpstr>
      <vt:lpstr>12.2 – Group I: The Alkali Metals</vt:lpstr>
      <vt:lpstr>12.2 – Group I: The Alkali Metals</vt:lpstr>
      <vt:lpstr>12.2 – Group I: The Alkali Metals</vt:lpstr>
      <vt:lpstr>12.3 – Group VII: The Halogens</vt:lpstr>
      <vt:lpstr>12.3 – Group VII: The Halogens</vt:lpstr>
      <vt:lpstr>12.3 – Group VII: The Halogens</vt:lpstr>
      <vt:lpstr>12.3 – Group VII: The Halogens</vt:lpstr>
      <vt:lpstr>12.3 – Group VII: The Halogens</vt:lpstr>
      <vt:lpstr>12.3 – Group VII: The Halogens</vt:lpstr>
      <vt:lpstr>12.3 – Group VII: The Halogens</vt:lpstr>
      <vt:lpstr>12.3 – Group VII: The Halogens</vt:lpstr>
      <vt:lpstr>12.4 – Group o: The Noble Gases</vt:lpstr>
      <vt:lpstr>12.4 – Group o: The Noble Gases</vt:lpstr>
      <vt:lpstr>12.4 – Group o: The Noble Gases</vt:lpstr>
      <vt:lpstr>12.4 – Group o: The Noble Gases</vt:lpstr>
      <vt:lpstr>12.4 – Group o: The Noble Gases</vt:lpstr>
      <vt:lpstr>12.4 – Group o: The Noble Gases</vt:lpstr>
      <vt:lpstr>12.4 – Group o: The Noble Gases</vt:lpstr>
      <vt:lpstr>12.5 – The Transition Elements</vt:lpstr>
      <vt:lpstr>12.5 – The Transition Elements</vt:lpstr>
      <vt:lpstr>12.5 – The Transition Elements</vt:lpstr>
      <vt:lpstr>12.5 – The Transition Elements</vt:lpstr>
      <vt:lpstr>12.5 – The Transition Elements</vt:lpstr>
      <vt:lpstr>12.5 – The Transition Elements</vt:lpstr>
      <vt:lpstr>12.5 – The Transition Elements</vt:lpstr>
      <vt:lpstr>12.6 – Across The Periodic Table</vt:lpstr>
      <vt:lpstr>12.6 – Across The Periodic Table</vt:lpstr>
      <vt:lpstr>12.6 – Across The Periodic Table</vt:lpstr>
      <vt:lpstr>12.6 – Across The Periodic Table</vt:lpstr>
      <vt:lpstr>12.6 – Across The Periodic Table</vt:lpstr>
      <vt:lpstr>12.6 – How The Periodic Table Developed</vt:lpstr>
      <vt:lpstr>12.6 – How The Periodic Table Developed</vt:lpstr>
      <vt:lpstr>12.6 – How The Periodic Table Developed</vt:lpstr>
      <vt:lpstr>12.6 – How The Periodic Table Developed</vt:lpstr>
      <vt:lpstr>12.6 – How The Periodic Table Developed</vt:lpstr>
      <vt:lpstr>12.6 – How The Periodic Table Developed</vt:lpstr>
      <vt:lpstr>12.6 – How The Periodic Table Developed</vt:lpstr>
      <vt:lpstr>12 – Revision Checklist – Core Curriculum</vt:lpstr>
      <vt:lpstr>12 – Revision Checklist – Core Curriculum</vt:lpstr>
      <vt:lpstr>12 – Questions – Core Curriculum</vt:lpstr>
      <vt:lpstr>12 – Questions – Core Curriculum</vt:lpstr>
      <vt:lpstr>12 – Questions – Core Curriculum</vt:lpstr>
      <vt:lpstr>12 – Questions – Core Curriculum</vt:lpstr>
      <vt:lpstr>12 – Questions – Core Curriculum</vt:lpstr>
      <vt:lpstr>12 – Questions – Core Curriculum</vt:lpstr>
      <vt:lpstr>12 – Questions – Core Curriculum</vt:lpstr>
      <vt:lpstr>12 – Questions – Extended Curriculum</vt:lpstr>
      <vt:lpstr>12 – Questions – Extended Curriculum</vt:lpstr>
      <vt:lpstr>12.1 – Workbook Questions</vt:lpstr>
      <vt:lpstr>12.1 – Workbook Questions</vt:lpstr>
      <vt:lpstr>12.2 - Workbook Questions</vt:lpstr>
      <vt:lpstr>12.2 - Workbook Questions</vt:lpstr>
      <vt:lpstr>12.3 - Workbook Questions</vt:lpstr>
      <vt:lpstr>12.3 - Workbook Questions</vt:lpstr>
      <vt:lpstr>12.4 - Workbook Questions</vt:lpstr>
      <vt:lpstr>12.4 - Workbook Questions</vt:lpstr>
      <vt:lpstr>12.5 - Workbook Questions</vt:lpstr>
      <vt:lpstr>12.4 - Workbook Questions</vt:lpstr>
      <vt:lpstr>12.6 - Workbook Questions</vt:lpstr>
      <vt:lpstr>12.6 -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12 - The Periodic Table</dc:title>
  <dc:subject>Travel and Tourism</dc:subject>
  <dc:creator>Enderoth</dc:creator>
  <cp:lastModifiedBy>Stephen Rafferty</cp:lastModifiedBy>
  <cp:revision>1699</cp:revision>
  <cp:lastPrinted>2014-01-22T18:25:48Z</cp:lastPrinted>
  <dcterms:created xsi:type="dcterms:W3CDTF">2008-03-12T11:01:44Z</dcterms:created>
  <dcterms:modified xsi:type="dcterms:W3CDTF">2018-08-01T16:09:04Z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